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1"/>
  </p:notesMasterIdLst>
  <p:sldIdLst>
    <p:sldId id="256" r:id="rId2"/>
    <p:sldId id="257" r:id="rId3"/>
    <p:sldId id="258" r:id="rId4"/>
    <p:sldId id="259" r:id="rId5"/>
    <p:sldId id="260" r:id="rId6"/>
    <p:sldId id="442" r:id="rId7"/>
    <p:sldId id="261" r:id="rId8"/>
    <p:sldId id="262" r:id="rId9"/>
    <p:sldId id="263" r:id="rId10"/>
    <p:sldId id="264" r:id="rId11"/>
    <p:sldId id="265" r:id="rId12"/>
    <p:sldId id="434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444" r:id="rId24"/>
    <p:sldId id="276" r:id="rId25"/>
    <p:sldId id="277" r:id="rId26"/>
    <p:sldId id="278" r:id="rId27"/>
    <p:sldId id="279" r:id="rId28"/>
    <p:sldId id="280" r:id="rId29"/>
    <p:sldId id="281" r:id="rId30"/>
    <p:sldId id="445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446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428" r:id="rId112"/>
    <p:sldId id="362" r:id="rId113"/>
    <p:sldId id="429" r:id="rId114"/>
    <p:sldId id="364" r:id="rId115"/>
    <p:sldId id="430" r:id="rId116"/>
    <p:sldId id="431" r:id="rId117"/>
    <p:sldId id="432" r:id="rId118"/>
    <p:sldId id="433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  <p:sldId id="409" r:id="rId162"/>
    <p:sldId id="410" r:id="rId163"/>
    <p:sldId id="411" r:id="rId164"/>
    <p:sldId id="412" r:id="rId165"/>
    <p:sldId id="413" r:id="rId166"/>
    <p:sldId id="414" r:id="rId167"/>
    <p:sldId id="415" r:id="rId168"/>
    <p:sldId id="416" r:id="rId169"/>
    <p:sldId id="417" r:id="rId170"/>
    <p:sldId id="418" r:id="rId171"/>
    <p:sldId id="419" r:id="rId172"/>
    <p:sldId id="420" r:id="rId173"/>
    <p:sldId id="435" r:id="rId174"/>
    <p:sldId id="436" r:id="rId175"/>
    <p:sldId id="437" r:id="rId176"/>
    <p:sldId id="438" r:id="rId177"/>
    <p:sldId id="439" r:id="rId178"/>
    <p:sldId id="440" r:id="rId179"/>
    <p:sldId id="443" r:id="rId180"/>
  </p:sldIdLst>
  <p:sldSz cx="18288000" cy="10287000"/>
  <p:notesSz cx="6858000" cy="9144000"/>
  <p:embeddedFontLst>
    <p:embeddedFont>
      <p:font typeface="NanumGothicBold" panose="020B0600000101010101" charset="-127"/>
      <p:regular r:id="rId182"/>
      <p:bold r:id="rId183"/>
    </p:embeddedFont>
    <p:embeddedFont>
      <p:font typeface="Pretendard SemiBold" panose="020B0600000101010101" charset="-127"/>
      <p:regular r:id="rId184"/>
      <p:bold r:id="rId185"/>
    </p:embeddedFont>
    <p:embeddedFont>
      <p:font typeface="Consolas" panose="020B0609020204030204" pitchFamily="49" charset="0"/>
      <p:regular r:id="rId186"/>
      <p:bold r:id="rId187"/>
      <p:italic r:id="rId188"/>
      <p:boldItalic r:id="rId189"/>
    </p:embeddedFont>
    <p:embeddedFont>
      <p:font typeface="CookieRun Regular" panose="020B0600000101010101" pitchFamily="50" charset="-127"/>
      <p:regular r:id="rId190"/>
    </p:embeddedFont>
    <p:embeddedFont>
      <p:font typeface="HY견명조" panose="02030600000101010101" pitchFamily="18" charset="-127"/>
      <p:regular r:id="rId191"/>
    </p:embeddedFont>
    <p:embeddedFont>
      <p:font typeface="HY헤드라인M" panose="02030600000101010101" pitchFamily="18" charset="-127"/>
      <p:regular r:id="rId192"/>
    </p:embeddedFont>
    <p:embeddedFont>
      <p:font typeface="Microsoft GothicNeo" panose="020B0500000101010101" pitchFamily="50" charset="-127"/>
      <p:regular r:id="rId193"/>
      <p:bold r:id="rId194"/>
    </p:embeddedFont>
    <p:embeddedFont>
      <p:font typeface="NanumGothicExtraBold" panose="020D0904000000000000" pitchFamily="50" charset="-127"/>
      <p:bold r:id="rId195"/>
    </p:embeddedFont>
    <p:embeddedFont>
      <p:font typeface="Pretendard Bold" panose="020B0600000101010101" charset="0"/>
      <p:regular r:id="rId196"/>
      <p:bold r:id="rId197"/>
      <p:italic r:id="rId198"/>
      <p:boldItalic r:id="rId199"/>
    </p:embeddedFont>
    <p:embeddedFont>
      <p:font typeface="Pretendard Regular" panose="020B0600000101010101" charset="0"/>
      <p:regular r:id="rId200"/>
      <p:bold r:id="rId201"/>
      <p:italic r:id="rId202"/>
      <p:boldItalic r:id="rId203"/>
    </p:embeddedFont>
    <p:embeddedFont>
      <p:font typeface="나눔고딕" panose="020D0604000000000000" pitchFamily="50" charset="-127"/>
      <p:regular r:id="rId204"/>
      <p:bold r:id="rId205"/>
    </p:embeddedFont>
    <p:embeddedFont>
      <p:font typeface="나눔고딕" panose="020D0604000000000000" pitchFamily="50" charset="-127"/>
      <p:regular r:id="rId204"/>
      <p:bold r:id="rId205"/>
    </p:embeddedFont>
    <p:embeddedFont>
      <p:font typeface="나눔고딕 Light" panose="020D0904000000000000" pitchFamily="50" charset="-127"/>
      <p:regular r:id="rId206"/>
    </p:embeddedFont>
    <p:embeddedFont>
      <p:font typeface="맑은 고딕" panose="020B0503020000020004" pitchFamily="50" charset="-127"/>
      <p:regular r:id="rId207"/>
      <p:bold r:id="rId2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B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2" autoAdjust="0"/>
    <p:restoredTop sz="82424" autoAdjust="0"/>
  </p:normalViewPr>
  <p:slideViewPr>
    <p:cSldViewPr>
      <p:cViewPr varScale="1">
        <p:scale>
          <a:sx n="61" d="100"/>
          <a:sy n="61" d="100"/>
        </p:scale>
        <p:origin x="120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0.fntdata"/><Relationship Id="rId205" Type="http://schemas.openxmlformats.org/officeDocument/2006/relationships/font" Target="fonts/font2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font" Target="fonts/font11.fntdata"/><Relationship Id="rId206" Type="http://schemas.openxmlformats.org/officeDocument/2006/relationships/font" Target="fonts/font25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2.fntdata"/><Relationship Id="rId207" Type="http://schemas.openxmlformats.org/officeDocument/2006/relationships/font" Target="fonts/font26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font" Target="fonts/font2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3.fntdata"/><Relationship Id="rId199" Type="http://schemas.openxmlformats.org/officeDocument/2006/relationships/font" Target="fonts/font18.fntdata"/><Relationship Id="rId203" Type="http://schemas.openxmlformats.org/officeDocument/2006/relationships/font" Target="fonts/font22.fntdata"/><Relationship Id="rId208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3.fntdata"/><Relationship Id="rId189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4.fntdata"/><Relationship Id="rId209" Type="http://schemas.openxmlformats.org/officeDocument/2006/relationships/presProps" Target="presProps.xml"/><Relationship Id="rId190" Type="http://schemas.openxmlformats.org/officeDocument/2006/relationships/font" Target="fonts/font9.fntdata"/><Relationship Id="rId204" Type="http://schemas.openxmlformats.org/officeDocument/2006/relationships/font" Target="fonts/font2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5.fntdata"/><Relationship Id="rId200" Type="http://schemas.openxmlformats.org/officeDocument/2006/relationships/font" Target="fonts/font19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5.fntdata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16.fntdata"/><Relationship Id="rId201" Type="http://schemas.openxmlformats.org/officeDocument/2006/relationships/font" Target="fonts/font20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7.fntdata"/><Relationship Id="rId202" Type="http://schemas.openxmlformats.org/officeDocument/2006/relationships/font" Target="fonts/font21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7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0EDDE-90A9-C548-BE87-777BF7374EC9}" type="datetimeFigureOut">
              <a:rPr kumimoji="1" lang="ko-KR" altLang="en-US" smtClean="0"/>
              <a:t>2025-07-15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EEEC6-BBDA-994C-81B5-3F662F9F775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2978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Eslint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highlight>
                  <a:srgbClr val="FFFF00"/>
                </a:highlight>
                <a:latin typeface="+mn-ea"/>
              </a:rPr>
              <a:t>문법검사</a:t>
            </a:r>
            <a:r>
              <a:rPr lang="ko-KR" altLang="en-US" sz="2000" dirty="0">
                <a:latin typeface="+mn-ea"/>
              </a:rPr>
              <a:t>도구 </a:t>
            </a:r>
            <a:endParaRPr lang="en-US" altLang="ko-KR" sz="2000" dirty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Korean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Language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Pack, </a:t>
            </a:r>
            <a:r>
              <a:rPr lang="en-US" altLang="ko-KR" sz="2000" b="1" i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Material Icon Theme, Error lens , live server</a:t>
            </a:r>
            <a:endParaRPr lang="en-US" altLang="ko-KR" sz="2000" dirty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rgbClr val="FF0000"/>
                </a:solidFill>
                <a:latin typeface="+mn-ea"/>
              </a:rPr>
              <a:t>Reactjs</a:t>
            </a: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 code snippets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제작자 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dirty="0" err="1">
                <a:latin typeface="+mn-ea"/>
              </a:rPr>
              <a:t>charalampos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karypidis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ko-KR" sz="2000" dirty="0" err="1">
                <a:latin typeface="+mn-ea"/>
              </a:rPr>
              <a:t>하랄람보스</a:t>
            </a:r>
            <a:r>
              <a:rPr lang="ko-KR" altLang="ko-KR" sz="2000" dirty="0">
                <a:latin typeface="+mn-ea"/>
              </a:rPr>
              <a:t> </a:t>
            </a:r>
            <a:r>
              <a:rPr lang="ko-KR" altLang="ko-KR" sz="2000" dirty="0" err="1">
                <a:latin typeface="+mn-ea"/>
              </a:rPr>
              <a:t>카리피데스</a:t>
            </a:r>
            <a:r>
              <a:rPr lang="en-US" altLang="ko-KR" sz="2000" dirty="0">
                <a:latin typeface="+mn-ea"/>
              </a:rPr>
              <a:t>)) : </a:t>
            </a:r>
            <a:r>
              <a:rPr lang="ko-KR" altLang="en-US" sz="2000" dirty="0" err="1">
                <a:latin typeface="+mn-ea"/>
              </a:rPr>
              <a:t>리엑트</a:t>
            </a:r>
            <a:r>
              <a:rPr lang="ko-KR" altLang="en-US" sz="2000" dirty="0">
                <a:latin typeface="+mn-ea"/>
              </a:rPr>
              <a:t> 컴포넌트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라이프사이클 함수 작성시 </a:t>
            </a:r>
            <a:r>
              <a:rPr lang="ko-KR" altLang="en-US" sz="2000" b="1" dirty="0">
                <a:highlight>
                  <a:srgbClr val="FFFF00"/>
                </a:highlight>
                <a:latin typeface="+mn-ea"/>
              </a:rPr>
              <a:t>단축 단어를 사용해 자동으로 생성</a:t>
            </a:r>
            <a:r>
              <a:rPr lang="ko-KR" altLang="en-US" sz="2000" dirty="0">
                <a:latin typeface="+mn-ea"/>
              </a:rPr>
              <a:t>하는 코드 </a:t>
            </a:r>
            <a:r>
              <a:rPr lang="ko-KR" altLang="en-US" sz="2000" dirty="0" err="1">
                <a:latin typeface="+mn-ea"/>
              </a:rPr>
              <a:t>스니펫</a:t>
            </a:r>
            <a:r>
              <a:rPr lang="ko-KR" altLang="en-US" sz="2000" dirty="0">
                <a:latin typeface="+mn-ea"/>
              </a:rPr>
              <a:t> 모음 플러그인 </a:t>
            </a:r>
            <a:endParaRPr lang="en-US" altLang="ko-KR" sz="2000" dirty="0">
              <a:latin typeface="+mn-ea"/>
            </a:endParaRP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FF0000"/>
                </a:solidFill>
                <a:latin typeface="+mn-ea"/>
              </a:rPr>
              <a:t>Prettier - Code formatter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코드 스타일을 자동으로 정리해주는 플러그인</a:t>
            </a:r>
            <a:r>
              <a:rPr lang="en-US" altLang="ko-KR" sz="2000" dirty="0">
                <a:latin typeface="+mn-ea"/>
              </a:rPr>
              <a:t> (format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on save)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Liver</a:t>
            </a:r>
            <a:r>
              <a:rPr lang="ko-KR" altLang="en-US" dirty="0"/>
              <a:t> </a:t>
            </a:r>
            <a:r>
              <a:rPr lang="en-US" altLang="ko-KR" dirty="0"/>
              <a:t>Server : </a:t>
            </a:r>
            <a:r>
              <a:rPr lang="en-US" altLang="ko-KR" sz="1200" b="0" i="0" u="none" strike="noStrike" dirty="0">
                <a:solidFill>
                  <a:srgbClr val="00577E"/>
                </a:solidFill>
                <a:ea typeface="NanumGothic"/>
              </a:rPr>
              <a:t>(</a:t>
            </a:r>
            <a:r>
              <a:rPr lang="ko-KR" altLang="en-US" sz="1200" dirty="0"/>
              <a:t>브라우저에서 </a:t>
            </a:r>
            <a:r>
              <a:rPr lang="en-US" altLang="ko-KR" sz="1200" dirty="0"/>
              <a:t>http://localhost:5500 </a:t>
            </a:r>
            <a:r>
              <a:rPr lang="ko-KR" altLang="en-US" sz="1200" dirty="0"/>
              <a:t>자동 실행됨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5161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1744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7893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en-US" altLang="ko-KR" dirty="0"/>
              <a:t> install react@18 react-dom@18 @testing-library/jest-dom@5.17.0 @testing-library/react@13.4.0 @testing-library/user-event@13.5.0 web-vitals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0418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6932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#port</a:t>
            </a:r>
            <a:r>
              <a:rPr lang="ko-KR" altLang="en-US" dirty="0"/>
              <a:t>변경 실행가능 </a:t>
            </a:r>
            <a:endParaRPr lang="en-US" altLang="ko-KR" dirty="0"/>
          </a:p>
          <a:p>
            <a:r>
              <a:rPr lang="en-US" altLang="ko-KR" dirty="0"/>
              <a:t>set PORT=5001 &amp;&amp; </a:t>
            </a:r>
            <a:r>
              <a:rPr lang="en-US" altLang="ko-KR" dirty="0" err="1"/>
              <a:t>npm</a:t>
            </a:r>
            <a:r>
              <a:rPr lang="en-US" altLang="ko-KR" dirty="0"/>
              <a:t> start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743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7762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개발환경에서만 활성화되는 잠재적 이슈를 발견하기 위한 디버깅용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(2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번 렌더링 현상 발생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//&lt;</a:t>
            </a:r>
            <a:r>
              <a:rPr lang="en-US" altLang="ko-KR" sz="12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React.StrictMode</a:t>
            </a:r>
            <a:r>
              <a:rPr lang="en-US" altLang="ko-KR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&gt; : </a:t>
            </a:r>
            <a:r>
              <a:rPr lang="ko-KR" altLang="en-US" sz="12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리액트앱</a:t>
            </a:r>
            <a:r>
              <a:rPr lang="ko-KR" alt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내부의 잠재적 문제를 검사하는 도구</a:t>
            </a:r>
            <a:r>
              <a:rPr lang="en-US" altLang="ko-KR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ko-KR" altLang="en-US" sz="12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예상하지못한</a:t>
            </a:r>
            <a:r>
              <a:rPr lang="ko-KR" alt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코드상의 부작용탐지</a:t>
            </a:r>
            <a:r>
              <a:rPr lang="en-US" altLang="ko-KR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, </a:t>
            </a:r>
            <a:r>
              <a:rPr lang="ko-KR" altLang="en-US" sz="1200" b="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구버젼</a:t>
            </a:r>
            <a:r>
              <a:rPr lang="ko-KR" alt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 사용하는지 살핌 </a:t>
            </a:r>
            <a:endParaRPr lang="en-US" altLang="ko-KR" sz="1200" b="0" dirty="0">
              <a:solidFill>
                <a:srgbClr val="008000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//import</a:t>
            </a:r>
            <a:r>
              <a:rPr lang="en-US" altLang="ko-KR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+mn-ea"/>
              </a:rPr>
              <a:t>reportWebVitals</a:t>
            </a:r>
            <a:r>
              <a:rPr lang="en-US" altLang="ko-KR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ko-KR" sz="1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+mn-ea"/>
              </a:rPr>
              <a:t>from</a:t>
            </a:r>
            <a:r>
              <a:rPr lang="en-US" altLang="ko-KR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'./</a:t>
            </a:r>
            <a:r>
              <a:rPr lang="en-US" altLang="ko-KR" sz="1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reportWebVitals</a:t>
            </a:r>
            <a:r>
              <a:rPr lang="en-US" altLang="ko-KR" sz="1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+mn-ea"/>
              </a:rPr>
              <a:t>'</a:t>
            </a:r>
            <a:r>
              <a:rPr lang="en-US" altLang="ko-KR" sz="1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+mn-ea"/>
              </a:rPr>
              <a:t>; </a:t>
            </a:r>
            <a:r>
              <a:rPr lang="en-US" altLang="ko-KR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//</a:t>
            </a:r>
            <a:r>
              <a:rPr lang="ko-KR" altLang="en-US" sz="1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+mn-ea"/>
              </a:rPr>
              <a:t>성능측정용도 </a:t>
            </a:r>
            <a:endParaRPr lang="ko-KR" altLang="en-US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1144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2692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260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 default function multiply(a, b)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return a * b;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ko-KR" altLang="en-US" dirty="0"/>
              <a:t>또는 </a:t>
            </a:r>
            <a:endParaRPr lang="en-US" altLang="ko-KR" dirty="0"/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multiply = (a, b) =&gt;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  return a * b;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 default multiply;</a:t>
            </a:r>
          </a:p>
          <a:p>
            <a:endParaRPr lang="en-US" altLang="ko-KR" dirty="0"/>
          </a:p>
          <a:p>
            <a:r>
              <a:rPr lang="en-US" altLang="ko-KR" dirty="0"/>
              <a:t>/////////////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export { multiply as default, factorial as fac };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584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Nodemon</a:t>
            </a:r>
            <a:r>
              <a:rPr lang="en-US" altLang="ko-KR" dirty="0"/>
              <a:t> : Node.js </a:t>
            </a:r>
            <a:r>
              <a:rPr lang="ko-KR" altLang="en-US" dirty="0"/>
              <a:t>서버 코드가 변경되었을 때 자동으로 재시작해주는 도구</a:t>
            </a:r>
            <a:endParaRPr lang="en-US" altLang="ko-KR" dirty="0"/>
          </a:p>
          <a:p>
            <a:r>
              <a:rPr lang="ko-KR" altLang="en-US" dirty="0"/>
              <a:t>방법</a:t>
            </a:r>
            <a:r>
              <a:rPr lang="en-US" altLang="ko-KR" dirty="0"/>
              <a:t>1 </a:t>
            </a:r>
            <a:r>
              <a:rPr lang="en-US" altLang="ko-KR" dirty="0" err="1"/>
              <a:t>npm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install </a:t>
            </a:r>
            <a:r>
              <a:rPr lang="en-US" altLang="ko-KR" dirty="0" err="1"/>
              <a:t>nodemon</a:t>
            </a:r>
            <a:r>
              <a:rPr lang="en-US" altLang="ko-KR" dirty="0"/>
              <a:t> --save-dev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nodemon</a:t>
            </a:r>
            <a:r>
              <a:rPr lang="en-US" altLang="ko-KR" dirty="0"/>
              <a:t> server.js  # </a:t>
            </a:r>
            <a:r>
              <a:rPr lang="ko-KR" altLang="en-US" dirty="0"/>
              <a:t>설치된 </a:t>
            </a:r>
            <a:r>
              <a:rPr lang="en-US" altLang="ko-KR" dirty="0" err="1"/>
              <a:t>nodemon</a:t>
            </a:r>
            <a:r>
              <a:rPr lang="ko-KR" altLang="en-US" dirty="0"/>
              <a:t>을 실행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방법</a:t>
            </a:r>
            <a:r>
              <a:rPr lang="en-US" altLang="ko-KR" dirty="0"/>
              <a:t>2 </a:t>
            </a:r>
            <a:r>
              <a:rPr lang="en-US" altLang="ko-KR" dirty="0" err="1"/>
              <a:t>npx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nodemon</a:t>
            </a:r>
            <a:r>
              <a:rPr lang="en-US" altLang="ko-KR" dirty="0"/>
              <a:t> server.js  # </a:t>
            </a:r>
            <a:r>
              <a:rPr lang="en-US" altLang="ko-KR" dirty="0" err="1"/>
              <a:t>nodemon</a:t>
            </a:r>
            <a:r>
              <a:rPr lang="ko-KR" altLang="en-US" dirty="0"/>
              <a:t>이 없다면 다운로드해서 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axios</a:t>
            </a:r>
            <a:r>
              <a:rPr lang="ko-KR" altLang="en-US" dirty="0"/>
              <a:t>를 </a:t>
            </a:r>
            <a:r>
              <a:rPr lang="ko-KR" altLang="en-US" b="1" dirty="0"/>
              <a:t>프로젝트에 설치</a:t>
            </a:r>
            <a:r>
              <a:rPr lang="ko-KR" altLang="en-US" dirty="0"/>
              <a:t>해야만 코드에서 사용할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설치된 </a:t>
            </a:r>
            <a:r>
              <a:rPr lang="en-US" altLang="ko-KR" dirty="0" err="1"/>
              <a:t>axios</a:t>
            </a:r>
            <a:r>
              <a:rPr lang="ko-KR" altLang="en-US" dirty="0"/>
              <a:t>는 </a:t>
            </a:r>
            <a:r>
              <a:rPr lang="en-US" altLang="ko-KR" dirty="0" err="1"/>
              <a:t>node_modules</a:t>
            </a:r>
            <a:r>
              <a:rPr lang="ko-KR" altLang="en-US" dirty="0"/>
              <a:t>에 저장되고</a:t>
            </a:r>
            <a:r>
              <a:rPr lang="en-US" altLang="ko-KR" dirty="0"/>
              <a:t>, </a:t>
            </a:r>
            <a:r>
              <a:rPr lang="ko-KR" altLang="en-US" dirty="0"/>
              <a:t>다른 파일에서도 계속 재사용 가능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axios</a:t>
            </a:r>
            <a:r>
              <a:rPr lang="ko-KR" altLang="en-US" dirty="0"/>
              <a:t>는 </a:t>
            </a:r>
            <a:r>
              <a:rPr lang="ko-KR" altLang="en-US" b="1" dirty="0"/>
              <a:t>라이브러리</a:t>
            </a:r>
            <a:r>
              <a:rPr lang="ko-KR" altLang="en-US" dirty="0"/>
              <a:t>이지 </a:t>
            </a:r>
            <a:r>
              <a:rPr lang="en-US" altLang="ko-KR" b="1" dirty="0"/>
              <a:t>CLI </a:t>
            </a:r>
            <a:r>
              <a:rPr lang="ko-KR" altLang="en-US" b="1" dirty="0"/>
              <a:t>도구</a:t>
            </a:r>
            <a:r>
              <a:rPr lang="ko-KR" altLang="en-US" dirty="0"/>
              <a:t>가 아니기 때문에 </a:t>
            </a:r>
            <a:r>
              <a:rPr lang="en-US" altLang="ko-KR" dirty="0" err="1"/>
              <a:t>npx</a:t>
            </a:r>
            <a:r>
              <a:rPr lang="en-US" altLang="ko-KR" dirty="0"/>
              <a:t> </a:t>
            </a:r>
            <a:r>
              <a:rPr lang="en-US" altLang="ko-KR" dirty="0" err="1"/>
              <a:t>axios</a:t>
            </a:r>
            <a:r>
              <a:rPr lang="ko-KR" altLang="en-US" dirty="0"/>
              <a:t>처럼 직접 실행할 수는 없습니다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838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49400"/>
              </a:lnSpc>
            </a:pP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{</a:t>
            </a:r>
          </a:p>
          <a:p>
            <a:pPr lvl="0" algn="l">
              <a:lnSpc>
                <a:spcPct val="149400"/>
              </a:lnSpc>
            </a:pP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  "</a:t>
            </a:r>
            <a:r>
              <a:rPr lang="en-US" altLang="ko-KR" sz="1200" b="0" i="0" u="none" strike="noStrike" spc="-100" dirty="0" err="1">
                <a:solidFill>
                  <a:srgbClr val="EEEEEE"/>
                </a:solidFill>
                <a:latin typeface="NanumGothic"/>
              </a:rPr>
              <a:t>compilerOptions</a:t>
            </a: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": {</a:t>
            </a:r>
          </a:p>
          <a:p>
            <a:pPr lvl="0" algn="l">
              <a:lnSpc>
                <a:spcPct val="149400"/>
              </a:lnSpc>
            </a:pP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    "</a:t>
            </a:r>
            <a:r>
              <a:rPr lang="en-US" altLang="ko-KR" sz="1200" b="0" i="0" u="none" strike="noStrike" spc="-100" dirty="0" err="1">
                <a:solidFill>
                  <a:srgbClr val="EEEEEE"/>
                </a:solidFill>
                <a:latin typeface="NanumGothic"/>
              </a:rPr>
              <a:t>baseUrl</a:t>
            </a: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": "</a:t>
            </a:r>
            <a:r>
              <a:rPr lang="en-US" altLang="ko-KR" sz="1200" b="0" i="0" u="none" strike="noStrike" spc="-100" dirty="0" err="1">
                <a:solidFill>
                  <a:srgbClr val="EEEEEE"/>
                </a:solidFill>
                <a:latin typeface="NanumGothic"/>
              </a:rPr>
              <a:t>src</a:t>
            </a: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"</a:t>
            </a:r>
          </a:p>
          <a:p>
            <a:pPr lvl="0" algn="l">
              <a:lnSpc>
                <a:spcPct val="149400"/>
              </a:lnSpc>
            </a:pP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  },</a:t>
            </a:r>
          </a:p>
          <a:p>
            <a:pPr lvl="0" algn="l">
              <a:lnSpc>
                <a:spcPct val="149400"/>
              </a:lnSpc>
            </a:pP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  "include": ["</a:t>
            </a:r>
            <a:r>
              <a:rPr lang="en-US" altLang="ko-KR" sz="1200" b="0" i="0" u="none" strike="noStrike" spc="-100" dirty="0" err="1">
                <a:solidFill>
                  <a:srgbClr val="EEEEEE"/>
                </a:solidFill>
                <a:latin typeface="NanumGothic"/>
              </a:rPr>
              <a:t>src</a:t>
            </a: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"]</a:t>
            </a:r>
          </a:p>
          <a:p>
            <a:pPr lvl="0" algn="l">
              <a:lnSpc>
                <a:spcPct val="149400"/>
              </a:lnSpc>
            </a:pPr>
            <a:r>
              <a:rPr lang="en-US" altLang="ko-KR" sz="1200" b="0" i="0" u="none" strike="noStrike" spc="-100" dirty="0">
                <a:solidFill>
                  <a:srgbClr val="EEEEEE"/>
                </a:solidFill>
                <a:latin typeface="NanumGothic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9176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0122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3549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.header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red;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text-align: center;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min-height: 20vh;  #</a:t>
            </a:r>
            <a:r>
              <a:rPr lang="ko-KR" altLang="en-US" dirty="0"/>
              <a:t>요소의 최소 높이를 브라우저 높이의 </a:t>
            </a:r>
            <a:r>
              <a:rPr lang="en-US" altLang="ko-KR" dirty="0"/>
              <a:t>20%</a:t>
            </a:r>
            <a:r>
              <a:rPr lang="ko-KR" altLang="en-US" dirty="0"/>
              <a:t>로 설정</a:t>
            </a:r>
            <a:r>
              <a:rPr lang="en-US" altLang="ko-KR" dirty="0"/>
              <a:t>, </a:t>
            </a:r>
            <a:r>
              <a:rPr lang="ko-KR" altLang="en-US" dirty="0"/>
              <a:t>최소한 그만큼의 높이는 유지하라는 의미 </a:t>
            </a:r>
            <a:endParaRPr lang="en-US" altLang="ko-KR" dirty="0"/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.body-section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text-align: center;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green;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min-height: 60vh;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.footer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#343a40;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white;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text-align: center;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blue;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min-height: 10vh;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5637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6598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9721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1751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5272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2349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514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+mj-ea"/>
              <a:buNone/>
            </a:pPr>
            <a:b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nn-NO" altLang="ko-KR" dirty="0"/>
              <a:t>{</a:t>
            </a:r>
          </a:p>
          <a:p>
            <a:pPr rtl="0">
              <a:spcBef>
                <a:spcPts val="1400"/>
              </a:spcBef>
              <a:spcAft>
                <a:spcPts val="0"/>
              </a:spcAft>
            </a:pPr>
            <a:r>
              <a:rPr lang="nn-NO" altLang="ko-KR" dirty="0"/>
              <a:t>    "presets": [</a:t>
            </a:r>
          </a:p>
          <a:p>
            <a:pPr rtl="0">
              <a:spcBef>
                <a:spcPts val="1400"/>
              </a:spcBef>
              <a:spcAft>
                <a:spcPts val="0"/>
              </a:spcAft>
            </a:pPr>
            <a:r>
              <a:rPr lang="nn-NO" altLang="ko-KR" dirty="0"/>
              <a:t>      [</a:t>
            </a:r>
          </a:p>
          <a:p>
            <a:pPr rtl="0">
              <a:spcBef>
                <a:spcPts val="1400"/>
              </a:spcBef>
              <a:spcAft>
                <a:spcPts val="0"/>
              </a:spcAft>
            </a:pPr>
            <a:r>
              <a:rPr lang="nn-NO" altLang="ko-KR" dirty="0"/>
              <a:t>        "@babel/preset-env",{"targets":{"chrome":40}}</a:t>
            </a:r>
          </a:p>
          <a:p>
            <a:pPr rtl="0">
              <a:spcBef>
                <a:spcPts val="1400"/>
              </a:spcBef>
              <a:spcAft>
                <a:spcPts val="0"/>
              </a:spcAft>
            </a:pPr>
            <a:r>
              <a:rPr lang="nn-NO" altLang="ko-KR" dirty="0"/>
              <a:t>      ]</a:t>
            </a:r>
          </a:p>
          <a:p>
            <a:pPr rtl="0">
              <a:spcBef>
                <a:spcPts val="1400"/>
              </a:spcBef>
              <a:spcAft>
                <a:spcPts val="0"/>
              </a:spcAft>
            </a:pPr>
            <a:r>
              <a:rPr lang="nn-NO" altLang="ko-KR" dirty="0"/>
              <a:t>    ]</a:t>
            </a:r>
          </a:p>
          <a:p>
            <a:pPr rtl="0">
              <a:spcBef>
                <a:spcPts val="1400"/>
              </a:spcBef>
              <a:spcAft>
                <a:spcPts val="0"/>
              </a:spcAft>
            </a:pPr>
            <a:r>
              <a:rPr lang="nn-NO" altLang="ko-KR" dirty="0"/>
              <a:t>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ko-KR" dirty="0"/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jin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newname: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myname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=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&lt;h1&gt;HTML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예제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...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바벨연습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&lt;/h1&gt;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    &lt;script 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src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="./build/index.js"&gt;&lt;/script&gt;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ko-KR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946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627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663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2134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01075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/* Counter.css */</a:t>
            </a:r>
          </a:p>
          <a:p>
            <a:r>
              <a:rPr lang="en-US" altLang="ko-KR" dirty="0"/>
              <a:t>.counter-container {    width: 100%;    max-width: 350px;     margin: 50px auto;    padding: 30px;    background-color: #ffffff;    border-radius: 16px;    box-shadow: 0 10px 25px </a:t>
            </a:r>
            <a:r>
              <a:rPr lang="en-US" altLang="ko-KR" dirty="0" err="1"/>
              <a:t>rgba</a:t>
            </a:r>
            <a:r>
              <a:rPr lang="en-US" altLang="ko-KR" dirty="0"/>
              <a:t>(0, 0, 0, 0.1);    text-align: center;}.counter-display {    font-size: 5rem;    font-weight: 700;}.counter-buttons {    display: flex;    justify-content: center;     gap: 15px;}.counter-button {    font-size: 1.2rem;    font-weight: 600;    color: white;    background: </a:t>
            </a:r>
            <a:r>
              <a:rPr lang="en-US" altLang="ko-KR" dirty="0" err="1"/>
              <a:t>skyblue</a:t>
            </a:r>
            <a:r>
              <a:rPr lang="en-US" altLang="ko-KR" dirty="0"/>
              <a:t>;    border: none;    border-radius: 50%;    width: 70px;    height: 70px;    cursor: pointer;}.counter-</a:t>
            </a:r>
            <a:r>
              <a:rPr lang="en-US" altLang="ko-KR" dirty="0" err="1"/>
              <a:t>button.reset</a:t>
            </a:r>
            <a:r>
              <a:rPr lang="en-US" altLang="ko-KR" dirty="0"/>
              <a:t> {    background: </a:t>
            </a:r>
            <a:r>
              <a:rPr lang="en-US" altLang="ko-KR" dirty="0" err="1"/>
              <a:t>lightgray</a:t>
            </a:r>
            <a:r>
              <a:rPr lang="en-US" altLang="ko-KR" dirty="0"/>
              <a:t>;}.</a:t>
            </a:r>
            <a:r>
              <a:rPr lang="en-US" altLang="ko-KR" dirty="0" err="1"/>
              <a:t>counter-button:hover</a:t>
            </a:r>
            <a:r>
              <a:rPr lang="en-US" altLang="ko-KR" dirty="0"/>
              <a:t> {    transform: </a:t>
            </a:r>
            <a:r>
              <a:rPr lang="en-US" altLang="ko-KR" dirty="0" err="1"/>
              <a:t>translateY</a:t>
            </a:r>
            <a:r>
              <a:rPr lang="en-US" altLang="ko-KR" dirty="0"/>
              <a:t>(-3px);}.</a:t>
            </a:r>
            <a:r>
              <a:rPr lang="en-US" altLang="ko-KR" dirty="0" err="1"/>
              <a:t>counter-button:active</a:t>
            </a:r>
            <a:r>
              <a:rPr lang="en-US" altLang="ko-KR" dirty="0"/>
              <a:t> {    transform: </a:t>
            </a:r>
            <a:r>
              <a:rPr lang="en-US" altLang="ko-KR" dirty="0" err="1"/>
              <a:t>translateY</a:t>
            </a:r>
            <a:r>
              <a:rPr lang="en-US" altLang="ko-KR" dirty="0"/>
              <a:t>(1px);}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08019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.profile-card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width: 100%;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max-width: 400px;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50px auto;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box-shadow: 0 10px 25px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rgba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(0, 0, 0, 0.1);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background: #ffffff;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.profile-header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skyblue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white;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padding: 20px;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text-align: center;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.profile-header h2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1.5rem;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font-weight: 600;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.profile-body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padding: 30px;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display: flex;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flex-direction: column;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gap: 20px;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.input-group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display: flex;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flex-direction: column;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gap: 8px;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.input-group label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0.9rem;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font-weight: 500;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.input-group input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padding: 12px;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border: 1px solid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lightgray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1rem;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.input-group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input:focus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outline: none;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border-color: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skyblue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.add-item-container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display: flex;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gap: 10px;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.add-item-container input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flex-grow: 1;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 버튼 *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.add-button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padding: 0 20px;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1rem;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font-weight: 500;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white;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#2193b0;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border: none;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border-radius: 8px;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cursor: pointer;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white-space: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nowrap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add-button:hover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#1a748b;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transform: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(-2px);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'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좋아하는 것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목록 리스트 *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.favorites-list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list-style-type: none;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padding: 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.favorite-item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#eef8fb;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#2193b0;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padding: 8px 12px;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10px 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0.9rem;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font-weight: 500;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display: flex;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justify-content: space-between;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align-items: center;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.favorite-item p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 버튼 *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.remove-button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background: none;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border: none;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#b0c4de;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1.2rem;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font-weight: bold;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cursor: pointer;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opacity: 0.5;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favorite-item:hover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.remove-button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opacity: 1;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#ff6b6b;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transform: scale(1.1);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.profile-footer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#f8f9fa;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padding: 20px;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text-align: center;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border-top: 1px solid #eee;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.profile-footer h4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1.1rem;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font-weight: 500;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1248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5617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.say-container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width: 100%;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max-width: 400px;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50px auto;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padding: 30px;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border-radius: 16px;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#f8f9fa;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box-shadow: 0 10px 25px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rgba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(0, 0, 0, 0.1);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text-align: center;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버튼들을 감싸는 그룹 *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.button-group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display: flex;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justify-content: center;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gap: 15px;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버튼의 공통 스타일 *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.say-button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padding: 10px 20px;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1rem;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font-weight: 600;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border: 2px solid transparent;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border-radius: 8px;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cursor: pointer;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say-button:hover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transform: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translateY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(-2px);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box-shadow: 0 4px 8px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rgba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(0,0,0,0.1);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 버튼 스타일 *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.say-button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#dee2e6;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#495057;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say-button:hover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#ced4da;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 버튼별 스타일 *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.say-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button.color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-red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#e03131;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border-color: #f03e3e;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white;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say-button.color-red:hover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#f03e3e;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white;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.say-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button.color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-green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#2f9e44;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border-color: #37b24d;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white;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say-button.color-green:hover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#37b24d;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white;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.say-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button.color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-blue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#1971c2;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border-color: #1c7ed6;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white;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say-button.color-blue:hover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background-color: #1c7ed6;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white;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구분선 스타일 *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.divider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border: none;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border-top: 1px solid #e9ecef;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25px 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.message-display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2.5rem;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font-weight: 700;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20px 0 10px 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min-height: 50px;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/*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색상 텍스트 스타일 *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.color-status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font-size: 0.9rem;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color: #868e96;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margin: 0;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b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47953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다음의 메서드 지우기</a:t>
            </a:r>
            <a:endParaRPr lang="en-US" altLang="ko-KR" dirty="0">
              <a:latin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ea"/>
              </a:rPr>
              <a:t>componentWillmount</a:t>
            </a:r>
            <a:endParaRPr lang="en-US" altLang="ko-KR" sz="1200" b="0" i="1" kern="1200" dirty="0">
              <a:solidFill>
                <a:schemeClr val="tx1"/>
              </a:solidFill>
              <a:effectLst/>
              <a:latin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ea"/>
              </a:rPr>
              <a:t>componentWillUpdate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ea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ea"/>
              </a:rPr>
              <a:t>componentWillReceiveProps</a:t>
            </a:r>
            <a:endParaRPr lang="en-US" altLang="ko-KR" sz="1200" b="0" kern="1200" dirty="0">
              <a:solidFill>
                <a:schemeClr val="tx1"/>
              </a:solidFill>
              <a:effectLst/>
              <a:latin typeface="+mn-ea"/>
            </a:endParaRPr>
          </a:p>
          <a:p>
            <a:r>
              <a:rPr lang="en-US" altLang="ko-KR" sz="1400" b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+mn-ea"/>
              </a:rPr>
              <a:t>componentWillReceiveProps</a:t>
            </a:r>
            <a:endParaRPr lang="en-US" altLang="ko-KR" b="0" dirty="0">
              <a:solidFill>
                <a:srgbClr val="FF0000"/>
              </a:solidFill>
              <a:effectLst/>
              <a:highlight>
                <a:srgbClr val="FFFFFF"/>
              </a:highlight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//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ea"/>
              </a:rPr>
              <a:t>React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ea"/>
              </a:rPr>
              <a:t>버전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ea"/>
              </a:rPr>
              <a:t>16.3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ea"/>
              </a:rPr>
              <a:t>부터 중단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505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286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A5287-7432-00C3-4365-7253DFBA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D74845-BEBD-CB23-9E81-82C45A871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4B1D38-0108-4117-FE0A-191A617EF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[hello.js]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export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hello2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헬로우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웹팩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[index.js]</a:t>
            </a:r>
          </a:p>
          <a:p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import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hello2 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from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"./hello.js";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var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str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=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hello2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();</a:t>
            </a:r>
          </a:p>
          <a:p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console.log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(str);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1200" dirty="0">
              <a:solidFill>
                <a:schemeClr val="tx1"/>
              </a:solidFill>
              <a:effectLst/>
              <a:latin typeface="Microsoft GothicNeo" panose="020B0500000101010101" pitchFamily="34" charset="-127"/>
              <a:ea typeface="Microsoft GothicNeo" panose="020B0500000101010101" pitchFamily="34" charset="-127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const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message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=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document.createTextNode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("Webpack Example");</a:t>
            </a:r>
          </a:p>
          <a:p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document.body.appendChild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(message);</a:t>
            </a:r>
          </a:p>
          <a:p>
            <a:endParaRPr lang="en-US" altLang="ko-KR" sz="1200" b="0" kern="1200" dirty="0">
              <a:solidFill>
                <a:schemeClr val="tx1"/>
              </a:solidFill>
              <a:effectLst/>
              <a:latin typeface="Microsoft GothicNeo" panose="020B0500000101010101" pitchFamily="34" charset="-127"/>
              <a:ea typeface="Microsoft GothicNeo" panose="020B0500000101010101" pitchFamily="34" charset="-127"/>
              <a:cs typeface="+mn-cs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dirty="0">
                <a:solidFill>
                  <a:srgbClr val="212529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html&gt;</a:t>
            </a: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npm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i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html-loader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css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npm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i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css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-loader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b="1" i="0" u="none" strike="noStrike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npm</a:t>
            </a:r>
            <a:r>
              <a:rPr lang="en-US" altLang="ko-KR" b="1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b="1" i="0" u="none" strike="noStrike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i</a:t>
            </a:r>
            <a:r>
              <a:rPr lang="en-US" altLang="ko-KR" b="1" i="0" u="none" strike="noStrike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html-webpack-plugin 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 copy-webpack-plugin</a:t>
            </a:r>
            <a:r>
              <a:rPr lang="en-US" altLang="ko-KR" b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npm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 </a:t>
            </a: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i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 webpack-dev-server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pakage.json</a:t>
            </a:r>
            <a:r>
              <a:rPr lang="ko-KR" altLang="en-US" dirty="0">
                <a:solidFill>
                  <a:srgbClr val="21252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에 추가</a:t>
            </a:r>
            <a:endParaRPr lang="en-US" altLang="ko-KR" dirty="0">
              <a:solidFill>
                <a:srgbClr val="212529"/>
              </a:solidFill>
              <a:latin typeface="CookieRun Regular" panose="020B0600000101010101" pitchFamily="50" charset="-127"/>
              <a:ea typeface="CookieRun Regular" panose="020B0600000101010101" pitchFamily="50" charset="-127"/>
              <a:cs typeface="Cavolini" panose="03000502040302020204" pitchFamily="66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        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 "start" : "webpack-dev-server"</a:t>
            </a:r>
          </a:p>
          <a:p>
            <a:pPr rtl="0">
              <a:spcBef>
                <a:spcPts val="1400"/>
              </a:spcBef>
              <a:spcAft>
                <a:spcPts val="1400"/>
              </a:spcAft>
            </a:pPr>
            <a:endParaRPr lang="ko-KR" alt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  <a:cs typeface="Cavolini" panose="03000502040302020204" pitchFamily="66" charset="0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b="0" i="0" u="none" strike="noStrike" dirty="0">
                <a:solidFill>
                  <a:srgbClr val="212529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&gt;</a:t>
            </a:r>
            <a:r>
              <a:rPr lang="en-US" altLang="ko-KR" b="0" i="0" u="none" strike="noStrike" dirty="0" err="1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npm</a:t>
            </a:r>
            <a:r>
              <a:rPr lang="en-US" altLang="ko-KR" b="0" i="0" u="none" strike="noStrike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 start   //</a:t>
            </a:r>
            <a:r>
              <a:rPr lang="en-US" altLang="ko-KR" dirty="0">
                <a:solidFill>
                  <a:srgbClr val="212529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html</a:t>
            </a:r>
            <a:r>
              <a:rPr lang="ko-KR" altLang="en-US" dirty="0">
                <a:solidFill>
                  <a:srgbClr val="212529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수정</a:t>
            </a:r>
            <a:r>
              <a:rPr lang="en-US" altLang="ko-KR" dirty="0">
                <a:solidFill>
                  <a:srgbClr val="212529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…</a:t>
            </a:r>
            <a:r>
              <a:rPr lang="en-US" altLang="ko-KR" dirty="0" err="1">
                <a:solidFill>
                  <a:srgbClr val="212529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dist</a:t>
            </a:r>
            <a:r>
              <a:rPr lang="ko-KR" altLang="en-US" dirty="0">
                <a:solidFill>
                  <a:srgbClr val="212529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에</a:t>
            </a:r>
            <a:r>
              <a:rPr lang="en-US" altLang="ko-KR" dirty="0">
                <a:solidFill>
                  <a:srgbClr val="212529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 </a:t>
            </a:r>
            <a:r>
              <a:rPr lang="ko-KR" altLang="en-US" dirty="0">
                <a:solidFill>
                  <a:srgbClr val="212529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  <a:cs typeface="Cavolini" panose="03000502040302020204" pitchFamily="66" charset="0"/>
              </a:rPr>
              <a:t>반영됨 </a:t>
            </a:r>
            <a:endParaRPr lang="en-US" altLang="ko-KR" b="0" i="0" u="none" strike="noStrike" dirty="0">
              <a:solidFill>
                <a:srgbClr val="212529"/>
              </a:solidFill>
              <a:effectLst/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  <a:cs typeface="Cavolini" panose="03000502040302020204" pitchFamily="66" charset="0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b="0" i="0" u="none" strike="noStrike" dirty="0">
              <a:solidFill>
                <a:srgbClr val="212529"/>
              </a:solidFill>
              <a:effectLst/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b="0" i="0" u="none" strike="noStrike" dirty="0">
              <a:solidFill>
                <a:srgbClr val="212529"/>
              </a:solidFill>
              <a:effectLst/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1200" b="0" kern="1200" dirty="0">
              <a:solidFill>
                <a:schemeClr val="tx1"/>
              </a:solidFill>
              <a:effectLst/>
              <a:latin typeface="Microsoft GothicNeo" panose="020B0500000101010101" pitchFamily="34" charset="-127"/>
              <a:ea typeface="Microsoft GothicNeo" panose="020B0500000101010101" pitchFamily="34" charset="-127"/>
              <a:cs typeface="+mn-cs"/>
            </a:endParaRPr>
          </a:p>
          <a:p>
            <a:endParaRPr lang="en-US" altLang="ko-KR" sz="1200" b="0" kern="1200" dirty="0">
              <a:solidFill>
                <a:schemeClr val="tx1"/>
              </a:solidFill>
              <a:effectLst/>
              <a:latin typeface="Microsoft GothicNeo" panose="020B0500000101010101" pitchFamily="34" charset="-127"/>
              <a:ea typeface="Microsoft GothicNeo" panose="020B05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[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webpack.config.js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]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const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HtmlWebpackPlugin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= require("html-webpack-plugin");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const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CopyPlugin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= require("copy-webpack-plugin");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const path = require("path");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console.log(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path.resolve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(__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dirname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, 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src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", "index.js"));</a:t>
            </a:r>
          </a:p>
          <a:p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module.exports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=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//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번들링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모드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(development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는 개발용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)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mode: "development",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//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번들링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할 대상</a:t>
            </a: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entry: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app: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path.resolve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(__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dirname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, 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src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", "index.js"),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},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//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번들링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파일과 경로</a:t>
            </a: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output: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filename: "bundle.js",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path: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path.resolve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(__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dirname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, 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dist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"),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},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plugins: [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new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HtmlWebpackPlugin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 template: "./index.html",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}),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new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CopyPlugin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({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 patterns: [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  { from: "static" }, // static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폴더 안의 내용이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dist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로 복사되어 들어가도록 한다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.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 ],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}),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], //plugin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적용</a:t>
            </a: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devServer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: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port: 9999,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hot: true, //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수정이 바로바로 적용여부</a:t>
            </a: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host: "localhost", //localhost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는 생략가능</a:t>
            </a: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open: true, //true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이면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실행시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웹브라우저를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열어줌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Microsoft GothicNeo" panose="020B0500000101010101" pitchFamily="34" charset="-127"/>
              <a:ea typeface="Microsoft GothicNeo" panose="020B0500000101010101" pitchFamily="34" charset="-127"/>
              <a:cs typeface="+mn-cs"/>
            </a:endParaRP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},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};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module: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rules: [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  test: /\.html$/, //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적용할 파일의 </a:t>
            </a:r>
            <a:r>
              <a:rPr lang="ko-KR" altLang="en-US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정규식</a:t>
            </a:r>
            <a:endParaRPr lang="ko-KR" altLang="en-US" sz="1200" b="0" kern="1200" dirty="0">
              <a:solidFill>
                <a:schemeClr val="tx1"/>
              </a:solidFill>
              <a:effectLst/>
              <a:latin typeface="Microsoft GothicNeo" panose="020B0500000101010101" pitchFamily="34" charset="-127"/>
              <a:ea typeface="Microsoft GothicNeo" panose="020B0500000101010101" pitchFamily="34" charset="-127"/>
              <a:cs typeface="+mn-cs"/>
            </a:endParaRPr>
          </a:p>
          <a:p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 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use: ["html-loader"], //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설치한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loader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},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{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  test: /\.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css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$/,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  use: ["</a:t>
            </a:r>
            <a:r>
              <a:rPr lang="en-US" altLang="ko-KR" sz="1200" b="0" kern="1200" dirty="0" err="1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css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-loader"],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  },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 ];</a:t>
            </a: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}</a:t>
            </a:r>
          </a:p>
          <a:p>
            <a:endParaRPr lang="en-US" altLang="ko-KR" sz="1200" b="0" kern="1200" dirty="0">
              <a:solidFill>
                <a:schemeClr val="tx1"/>
              </a:solidFill>
              <a:effectLst/>
              <a:latin typeface="Microsoft GothicNeo" panose="020B0500000101010101" pitchFamily="34" charset="-127"/>
              <a:ea typeface="Microsoft GothicNeo" panose="020B0500000101010101" pitchFamily="34" charset="-127"/>
              <a:cs typeface="+mn-cs"/>
            </a:endParaRPr>
          </a:p>
          <a:p>
            <a:r>
              <a:rPr lang="en-US" altLang="ko-KR" sz="1200" b="0" kern="1200" dirty="0">
                <a:solidFill>
                  <a:schemeClr val="tx1"/>
                </a:solidFill>
                <a:effectLst/>
                <a:latin typeface="Microsoft GothicNeo" panose="020B0500000101010101" pitchFamily="34" charset="-127"/>
                <a:ea typeface="Microsoft GothicNeo" panose="020B0500000101010101" pitchFamily="34" charset="-127"/>
                <a:cs typeface="+mn-cs"/>
              </a:rPr>
              <a:t>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&lt;!--</a:t>
            </a:r>
            <a:r>
              <a:rPr lang="ko-KR" altLang="en-US" i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i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HTML Webpack Plugin</a:t>
            </a:r>
            <a:r>
              <a:rPr lang="ko-KR" altLang="en-US" i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 의해 </a:t>
            </a:r>
            <a:r>
              <a:rPr lang="ko-KR" altLang="en-US" i="1" dirty="0" err="1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웹팩</a:t>
            </a:r>
            <a:r>
              <a:rPr lang="ko-KR" altLang="en-US" i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빌드 내용이 아래에 추가됨 </a:t>
            </a:r>
            <a:r>
              <a:rPr lang="en-US" altLang="ko-KR" i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(HTML</a:t>
            </a:r>
            <a:r>
              <a:rPr lang="ko-KR" altLang="en-US" i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파일에</a:t>
            </a:r>
            <a:r>
              <a:rPr lang="en-US" altLang="ko-KR" i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script</a:t>
            </a:r>
            <a:r>
              <a:rPr lang="ko-KR" altLang="en-US" i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i="1" dirty="0">
                <a:solidFill>
                  <a:srgbClr val="FF0000"/>
                </a:solidFill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제거</a:t>
            </a:r>
            <a:r>
              <a:rPr lang="en-US" altLang="ko-KR" i="1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r>
              <a:rPr lang="en-US" altLang="ko-KR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--&gt;</a:t>
            </a:r>
            <a:endParaRPr lang="ko-KR" altLang="en-US" dirty="0">
              <a:solidFill>
                <a:srgbClr val="FF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&lt;script </a:t>
            </a:r>
            <a:r>
              <a:rPr lang="en-US" altLang="ko-KR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src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="index.js" </a:t>
            </a:r>
            <a:r>
              <a:rPr lang="en-US" altLang="ko-KR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type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="module"&gt;&lt;/script&gt;</a:t>
            </a:r>
          </a:p>
          <a:p>
            <a:endParaRPr lang="en-US" altLang="ko-KR" sz="1200" b="0" kern="1200" dirty="0">
              <a:solidFill>
                <a:schemeClr val="tx1"/>
              </a:solidFill>
              <a:effectLst/>
              <a:latin typeface="Microsoft GothicNeo" panose="020B0500000101010101" pitchFamily="34" charset="-127"/>
              <a:ea typeface="Microsoft GothicNeo" panose="020B05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0B4C3D-B32B-8D98-E30B-310827891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4781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P275</a:t>
            </a:r>
          </a:p>
          <a:p>
            <a:r>
              <a:rPr lang="ko-KR" altLang="en-US" dirty="0" err="1"/>
              <a:t>컴포넌트업데이트</a:t>
            </a:r>
            <a:r>
              <a:rPr lang="ko-KR" altLang="en-US" dirty="0"/>
              <a:t> 유도</a:t>
            </a:r>
            <a:r>
              <a:rPr lang="en-US" altLang="ko-KR" dirty="0"/>
              <a:t>…..cleanup</a:t>
            </a:r>
            <a:r>
              <a:rPr lang="ko-KR" altLang="en-US" dirty="0" err="1"/>
              <a:t>하지않으면</a:t>
            </a:r>
            <a:r>
              <a:rPr lang="ko-KR" altLang="en-US" dirty="0"/>
              <a:t> 시계가 빨라지는 것을 </a:t>
            </a:r>
            <a:r>
              <a:rPr lang="ko-KR" altLang="en-US" dirty="0" err="1"/>
              <a:t>볼수있음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4263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116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7538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164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373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178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8912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179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5516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4972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Npm</a:t>
            </a:r>
            <a:r>
              <a:rPr lang="ko-KR" altLang="en-US" dirty="0"/>
              <a:t>설치 오류 </a:t>
            </a:r>
            <a:endParaRPr lang="en-US" altLang="ko-KR" dirty="0"/>
          </a:p>
          <a:p>
            <a:r>
              <a:rPr lang="en-US" altLang="ko-KR" dirty="0" err="1"/>
              <a:t>Npx</a:t>
            </a:r>
            <a:r>
              <a:rPr lang="ko-KR" altLang="en-US" dirty="0"/>
              <a:t>로 설치하자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en-US" altLang="ko-KR" dirty="0"/>
              <a:t>&gt;</a:t>
            </a:r>
            <a:r>
              <a:rPr lang="en-US" altLang="ko-KR" dirty="0" err="1"/>
              <a:t>npx</a:t>
            </a:r>
            <a:r>
              <a:rPr lang="en-US" altLang="ko-KR" dirty="0"/>
              <a:t> create-react-app .</a:t>
            </a:r>
          </a:p>
          <a:p>
            <a:r>
              <a:rPr lang="en-US" altLang="ko-KR" dirty="0"/>
              <a:t>&gt;</a:t>
            </a:r>
            <a:r>
              <a:rPr lang="en-US" altLang="ko-KR" dirty="0" err="1"/>
              <a:t>npm</a:t>
            </a:r>
            <a:r>
              <a:rPr lang="ko-KR" altLang="en-US" dirty="0"/>
              <a:t> </a:t>
            </a:r>
            <a:r>
              <a:rPr lang="en-US" altLang="ko-KR" dirty="0"/>
              <a:t>start</a:t>
            </a:r>
          </a:p>
          <a:p>
            <a:endParaRPr lang="en-US" altLang="ko-KR" dirty="0"/>
          </a:p>
          <a:p>
            <a:r>
              <a:rPr lang="ko-KR" altLang="en-US" dirty="0"/>
              <a:t>추가설치</a:t>
            </a:r>
            <a:endParaRPr lang="en-US" altLang="ko-KR" dirty="0"/>
          </a:p>
          <a:p>
            <a:r>
              <a:rPr lang="en-US" altLang="ko-KR" dirty="0" err="1"/>
              <a:t>npm</a:t>
            </a:r>
            <a:r>
              <a:rPr lang="en-US" altLang="ko-KR" dirty="0"/>
              <a:t> install react@18 react-dom@18 @testing-library/jest-dom@5.17.0 @testing-library/react@13.4.0 @testing-library/user-event@13.5.0 web-vitals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469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367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C7B57-156B-97E9-6584-B8408B761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C6CBFD-899B-A34A-0FA0-B309B1AC7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5EBF9C-B131-3476-3C84-72B244B1F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B15B3-C5A4-A3E9-D437-FD7A01063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2548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78803-A69C-2FBC-28BD-DA765A351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F3CDA6-921C-B37F-22FC-05A655448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634ACC-833E-E3BB-CF40-CE39AE08F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HY헤드라인M" panose="02030600000101010101" pitchFamily="18" charset="-127"/>
              <a:buChar char="▶"/>
            </a:pP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렌더링이란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? </a:t>
            </a:r>
            <a:r>
              <a:rPr lang="ko-KR" altLang="en-US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리엑트는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브라우져에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보이는 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HTML DOM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트리의 다른 버전인 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ReactDOM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(Virtual DOM)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을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가지고있으며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컴포넌트의 상태가 변하면 이를 감지하여 변경된 부분의 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HTML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을 바꿔준다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 HTML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 바뀌면 변경된 결과를 눈으로 확인 가능하다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  <a:r>
              <a:rPr lang="ko-KR" altLang="en-US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en-US" altLang="ko-KR" sz="1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HY헤드라인M" panose="02030600000101010101" pitchFamily="18" charset="-127"/>
              <a:buChar char="▶"/>
            </a:pPr>
            <a:r>
              <a:rPr lang="en-US" altLang="ko-KR" sz="1200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React</a:t>
            </a:r>
            <a:r>
              <a:rPr lang="ko-KR" altLang="en-US" sz="1200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는 가상</a:t>
            </a:r>
            <a:r>
              <a:rPr lang="en-US" altLang="ko-KR" sz="1200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DOM</a:t>
            </a:r>
            <a:r>
              <a:rPr lang="ko-KR" altLang="en-US" sz="1200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을 만들어 관리</a:t>
            </a:r>
            <a:endParaRPr lang="en-US" altLang="ko-KR" sz="1200" dirty="0">
              <a:solidFill>
                <a:srgbClr val="FF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HY헤드라인M" panose="02030600000101010101" pitchFamily="18" charset="-127"/>
              <a:buChar char="▶"/>
            </a:pPr>
            <a:r>
              <a:rPr lang="en-US" altLang="ko-KR" sz="1200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Update</a:t>
            </a:r>
            <a:r>
              <a:rPr lang="ko-KR" altLang="en-US" sz="1200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가 필요한 부분만 변경</a:t>
            </a:r>
            <a:endParaRPr lang="en-US" altLang="ko-KR" sz="1200" dirty="0">
              <a:solidFill>
                <a:srgbClr val="FF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HY헤드라인M" panose="02030600000101010101" pitchFamily="18" charset="-127"/>
              <a:buChar char="▶"/>
            </a:pPr>
            <a:r>
              <a:rPr lang="ko-KR" altLang="en-US" sz="1200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성능관리가 자동</a:t>
            </a:r>
            <a:endParaRPr lang="en-US" altLang="ko-KR" sz="1200" dirty="0">
              <a:solidFill>
                <a:srgbClr val="FF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D5E725-1AEC-2CB5-8D9E-8DC864E457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EEEC6-BBDA-994C-81B5-3F662F9F775A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617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B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6.png"/><Relationship Id="rId4" Type="http://schemas.openxmlformats.org/officeDocument/2006/relationships/image" Target="../media/image33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9.png"/><Relationship Id="rId7" Type="http://schemas.openxmlformats.org/officeDocument/2006/relationships/image" Target="../media/image3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4.png"/><Relationship Id="rId5" Type="http://schemas.openxmlformats.org/officeDocument/2006/relationships/image" Target="../media/image343.png"/><Relationship Id="rId4" Type="http://schemas.openxmlformats.org/officeDocument/2006/relationships/image" Target="../media/image33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9.png"/><Relationship Id="rId7" Type="http://schemas.openxmlformats.org/officeDocument/2006/relationships/image" Target="../media/image3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8.png"/><Relationship Id="rId5" Type="http://schemas.openxmlformats.org/officeDocument/2006/relationships/image" Target="../media/image347.png"/><Relationship Id="rId4" Type="http://schemas.openxmlformats.org/officeDocument/2006/relationships/image" Target="../media/image33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7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5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png"/><Relationship Id="rId7" Type="http://schemas.openxmlformats.org/officeDocument/2006/relationships/image" Target="../media/image3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6.png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9.png"/><Relationship Id="rId7" Type="http://schemas.openxmlformats.org/officeDocument/2006/relationships/image" Target="../media/image3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png"/><Relationship Id="rId11" Type="http://schemas.openxmlformats.org/officeDocument/2006/relationships/image" Target="../media/image206.png"/><Relationship Id="rId5" Type="http://schemas.openxmlformats.org/officeDocument/2006/relationships/image" Target="../media/image358.png"/><Relationship Id="rId10" Type="http://schemas.openxmlformats.org/officeDocument/2006/relationships/image" Target="../media/image362.png"/><Relationship Id="rId4" Type="http://schemas.openxmlformats.org/officeDocument/2006/relationships/image" Target="../media/image357.png"/><Relationship Id="rId9" Type="http://schemas.openxmlformats.org/officeDocument/2006/relationships/image" Target="../media/image9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363.png"/><Relationship Id="rId4" Type="http://schemas.openxmlformats.org/officeDocument/2006/relationships/image" Target="../media/image3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6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3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65.png"/><Relationship Id="rId9" Type="http://schemas.openxmlformats.org/officeDocument/2006/relationships/image" Target="../media/image36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9.png"/><Relationship Id="rId7" Type="http://schemas.openxmlformats.org/officeDocument/2006/relationships/image" Target="../media/image3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Relationship Id="rId9" Type="http://schemas.openxmlformats.org/officeDocument/2006/relationships/image" Target="../media/image37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3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73.png"/><Relationship Id="rId9" Type="http://schemas.openxmlformats.org/officeDocument/2006/relationships/image" Target="../media/image36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.png"/><Relationship Id="rId7" Type="http://schemas.openxmlformats.org/officeDocument/2006/relationships/image" Target="../media/image3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10" Type="http://schemas.openxmlformats.org/officeDocument/2006/relationships/image" Target="../media/image37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9.png"/><Relationship Id="rId7" Type="http://schemas.openxmlformats.org/officeDocument/2006/relationships/image" Target="../media/image3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9.png"/><Relationship Id="rId7" Type="http://schemas.openxmlformats.org/officeDocument/2006/relationships/image" Target="../media/image3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7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3" Type="http://schemas.openxmlformats.org/officeDocument/2006/relationships/image" Target="../media/image9.png"/><Relationship Id="rId7" Type="http://schemas.openxmlformats.org/officeDocument/2006/relationships/image" Target="../media/image3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5" Type="http://schemas.openxmlformats.org/officeDocument/2006/relationships/image" Target="../media/image384.png"/><Relationship Id="rId10" Type="http://schemas.openxmlformats.org/officeDocument/2006/relationships/image" Target="../media/image24.png"/><Relationship Id="rId4" Type="http://schemas.openxmlformats.org/officeDocument/2006/relationships/image" Target="../media/image383.png"/><Relationship Id="rId9" Type="http://schemas.openxmlformats.org/officeDocument/2006/relationships/image" Target="../media/image3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9.png"/><Relationship Id="rId7" Type="http://schemas.openxmlformats.org/officeDocument/2006/relationships/image" Target="../media/image3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88.png"/><Relationship Id="rId4" Type="http://schemas.openxmlformats.org/officeDocument/2006/relationships/image" Target="../media/image387.png"/><Relationship Id="rId9" Type="http://schemas.openxmlformats.org/officeDocument/2006/relationships/image" Target="../media/image2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9.png"/><Relationship Id="rId7" Type="http://schemas.openxmlformats.org/officeDocument/2006/relationships/image" Target="../media/image3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91.png"/><Relationship Id="rId10" Type="http://schemas.openxmlformats.org/officeDocument/2006/relationships/image" Target="../media/image395.png"/><Relationship Id="rId4" Type="http://schemas.openxmlformats.org/officeDocument/2006/relationships/image" Target="../media/image390.png"/><Relationship Id="rId9" Type="http://schemas.openxmlformats.org/officeDocument/2006/relationships/image" Target="../media/image39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3" Type="http://schemas.openxmlformats.org/officeDocument/2006/relationships/image" Target="../media/image9.png"/><Relationship Id="rId7" Type="http://schemas.openxmlformats.org/officeDocument/2006/relationships/image" Target="../media/image3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9.png"/><Relationship Id="rId7" Type="http://schemas.openxmlformats.org/officeDocument/2006/relationships/image" Target="../media/image4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png"/><Relationship Id="rId3" Type="http://schemas.openxmlformats.org/officeDocument/2006/relationships/image" Target="../media/image9.png"/><Relationship Id="rId7" Type="http://schemas.openxmlformats.org/officeDocument/2006/relationships/image" Target="../media/image4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40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40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9.png"/><Relationship Id="rId7" Type="http://schemas.openxmlformats.org/officeDocument/2006/relationships/image" Target="../media/image1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10" Type="http://schemas.openxmlformats.org/officeDocument/2006/relationships/image" Target="../media/image24.png"/><Relationship Id="rId4" Type="http://schemas.openxmlformats.org/officeDocument/2006/relationships/image" Target="../media/image409.png"/><Relationship Id="rId9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3" Type="http://schemas.openxmlformats.org/officeDocument/2006/relationships/image" Target="../media/image9.png"/><Relationship Id="rId7" Type="http://schemas.openxmlformats.org/officeDocument/2006/relationships/image" Target="../media/image413.png"/><Relationship Id="rId12" Type="http://schemas.openxmlformats.org/officeDocument/2006/relationships/image" Target="../media/image418.png"/><Relationship Id="rId17" Type="http://schemas.openxmlformats.org/officeDocument/2006/relationships/image" Target="../media/image423.png"/><Relationship Id="rId2" Type="http://schemas.openxmlformats.org/officeDocument/2006/relationships/image" Target="../media/image1.png"/><Relationship Id="rId16" Type="http://schemas.openxmlformats.org/officeDocument/2006/relationships/image" Target="../media/image4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11" Type="http://schemas.openxmlformats.org/officeDocument/2006/relationships/image" Target="../media/image417.png"/><Relationship Id="rId5" Type="http://schemas.openxmlformats.org/officeDocument/2006/relationships/image" Target="../media/image411.png"/><Relationship Id="rId15" Type="http://schemas.openxmlformats.org/officeDocument/2006/relationships/image" Target="../media/image421.png"/><Relationship Id="rId10" Type="http://schemas.openxmlformats.org/officeDocument/2006/relationships/image" Target="../media/image41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9.png"/><Relationship Id="rId9" Type="http://schemas.openxmlformats.org/officeDocument/2006/relationships/image" Target="../media/image54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9.png"/><Relationship Id="rId7" Type="http://schemas.openxmlformats.org/officeDocument/2006/relationships/image" Target="../media/image1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42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7.png"/><Relationship Id="rId5" Type="http://schemas.openxmlformats.org/officeDocument/2006/relationships/image" Target="../media/image426.png"/><Relationship Id="rId4" Type="http://schemas.openxmlformats.org/officeDocument/2006/relationships/image" Target="../media/image42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4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431.png"/><Relationship Id="rId4" Type="http://schemas.openxmlformats.org/officeDocument/2006/relationships/image" Target="../media/image428.png"/><Relationship Id="rId9" Type="http://schemas.openxmlformats.org/officeDocument/2006/relationships/image" Target="../media/image43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9.png"/><Relationship Id="rId7" Type="http://schemas.openxmlformats.org/officeDocument/2006/relationships/image" Target="../media/image4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Relationship Id="rId9" Type="http://schemas.openxmlformats.org/officeDocument/2006/relationships/image" Target="../media/image436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9.png"/><Relationship Id="rId7" Type="http://schemas.openxmlformats.org/officeDocument/2006/relationships/image" Target="../media/image4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39.png"/><Relationship Id="rId10" Type="http://schemas.openxmlformats.org/officeDocument/2006/relationships/image" Target="../media/image441.png"/><Relationship Id="rId4" Type="http://schemas.openxmlformats.org/officeDocument/2006/relationships/image" Target="../media/image437.png"/><Relationship Id="rId9" Type="http://schemas.openxmlformats.org/officeDocument/2006/relationships/image" Target="../media/image34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449.png"/><Relationship Id="rId3" Type="http://schemas.openxmlformats.org/officeDocument/2006/relationships/image" Target="../media/image9.png"/><Relationship Id="rId7" Type="http://schemas.openxmlformats.org/officeDocument/2006/relationships/image" Target="../media/image445.png"/><Relationship Id="rId12" Type="http://schemas.openxmlformats.org/officeDocument/2006/relationships/image" Target="../media/image4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447.png"/><Relationship Id="rId5" Type="http://schemas.openxmlformats.org/officeDocument/2006/relationships/image" Target="../media/image444.png"/><Relationship Id="rId10" Type="http://schemas.openxmlformats.org/officeDocument/2006/relationships/image" Target="../media/image346.png"/><Relationship Id="rId4" Type="http://schemas.openxmlformats.org/officeDocument/2006/relationships/image" Target="../media/image443.png"/><Relationship Id="rId9" Type="http://schemas.openxmlformats.org/officeDocument/2006/relationships/image" Target="../media/image446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9.png"/><Relationship Id="rId7" Type="http://schemas.openxmlformats.org/officeDocument/2006/relationships/image" Target="../media/image4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1.png"/><Relationship Id="rId5" Type="http://schemas.openxmlformats.org/officeDocument/2006/relationships/image" Target="../media/image345.png"/><Relationship Id="rId4" Type="http://schemas.openxmlformats.org/officeDocument/2006/relationships/image" Target="../media/image45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4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openxmlformats.org/officeDocument/2006/relationships/image" Target="../media/image60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7.png"/><Relationship Id="rId5" Type="http://schemas.openxmlformats.org/officeDocument/2006/relationships/image" Target="../media/image345.png"/><Relationship Id="rId4" Type="http://schemas.openxmlformats.org/officeDocument/2006/relationships/image" Target="../media/image45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458.png"/><Relationship Id="rId9" Type="http://schemas.openxmlformats.org/officeDocument/2006/relationships/image" Target="../media/image46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9.png"/><Relationship Id="rId7" Type="http://schemas.openxmlformats.org/officeDocument/2006/relationships/image" Target="../media/image3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3.png"/><Relationship Id="rId5" Type="http://schemas.openxmlformats.org/officeDocument/2006/relationships/image" Target="../media/image462.png"/><Relationship Id="rId4" Type="http://schemas.openxmlformats.org/officeDocument/2006/relationships/image" Target="../media/image46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8.png"/><Relationship Id="rId3" Type="http://schemas.openxmlformats.org/officeDocument/2006/relationships/image" Target="../media/image9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92.png"/><Relationship Id="rId5" Type="http://schemas.openxmlformats.org/officeDocument/2006/relationships/image" Target="../media/image132.png"/><Relationship Id="rId10" Type="http://schemas.openxmlformats.org/officeDocument/2006/relationships/image" Target="../media/image470.png"/><Relationship Id="rId4" Type="http://schemas.openxmlformats.org/officeDocument/2006/relationships/image" Target="../media/image467.png"/><Relationship Id="rId9" Type="http://schemas.openxmlformats.org/officeDocument/2006/relationships/image" Target="../media/image469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3.png"/><Relationship Id="rId5" Type="http://schemas.openxmlformats.org/officeDocument/2006/relationships/image" Target="../media/image472.png"/><Relationship Id="rId4" Type="http://schemas.openxmlformats.org/officeDocument/2006/relationships/image" Target="../media/image471.png"/><Relationship Id="rId9" Type="http://schemas.openxmlformats.org/officeDocument/2006/relationships/image" Target="../media/image107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474.png"/><Relationship Id="rId7" Type="http://schemas.openxmlformats.org/officeDocument/2006/relationships/image" Target="../media/image4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475.png"/><Relationship Id="rId4" Type="http://schemas.openxmlformats.org/officeDocument/2006/relationships/image" Target="../media/image9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9.png"/><Relationship Id="rId11" Type="http://schemas.openxmlformats.org/officeDocument/2006/relationships/image" Target="../media/image134.png"/><Relationship Id="rId5" Type="http://schemas.openxmlformats.org/officeDocument/2006/relationships/image" Target="../media/image478.png"/><Relationship Id="rId10" Type="http://schemas.openxmlformats.org/officeDocument/2006/relationships/image" Target="../media/image194.png"/><Relationship Id="rId4" Type="http://schemas.openxmlformats.org/officeDocument/2006/relationships/image" Target="../media/image477.png"/><Relationship Id="rId9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1.png"/><Relationship Id="rId9" Type="http://schemas.openxmlformats.org/officeDocument/2006/relationships/image" Target="../media/image10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2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9.png"/><Relationship Id="rId7" Type="http://schemas.openxmlformats.org/officeDocument/2006/relationships/image" Target="../media/image4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Relationship Id="rId9" Type="http://schemas.openxmlformats.org/officeDocument/2006/relationships/image" Target="../media/image24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png"/><Relationship Id="rId5" Type="http://schemas.openxmlformats.org/officeDocument/2006/relationships/image" Target="../media/image107.png"/><Relationship Id="rId10" Type="http://schemas.openxmlformats.org/officeDocument/2006/relationships/image" Target="../media/image487.png"/><Relationship Id="rId4" Type="http://schemas.openxmlformats.org/officeDocument/2006/relationships/image" Target="../media/image106.png"/><Relationship Id="rId9" Type="http://schemas.openxmlformats.org/officeDocument/2006/relationships/image" Target="../media/image431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165.png"/><Relationship Id="rId5" Type="http://schemas.openxmlformats.org/officeDocument/2006/relationships/image" Target="../media/image489.png"/><Relationship Id="rId10" Type="http://schemas.openxmlformats.org/officeDocument/2006/relationships/image" Target="../media/image491.png"/><Relationship Id="rId4" Type="http://schemas.openxmlformats.org/officeDocument/2006/relationships/image" Target="../media/image488.png"/><Relationship Id="rId9" Type="http://schemas.openxmlformats.org/officeDocument/2006/relationships/image" Target="../media/image6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494.png"/><Relationship Id="rId4" Type="http://schemas.openxmlformats.org/officeDocument/2006/relationships/image" Target="../media/image49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5.png"/><Relationship Id="rId5" Type="http://schemas.openxmlformats.org/officeDocument/2006/relationships/image" Target="../media/image345.png"/><Relationship Id="rId4" Type="http://schemas.openxmlformats.org/officeDocument/2006/relationships/image" Target="../media/image49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7.png"/><Relationship Id="rId5" Type="http://schemas.openxmlformats.org/officeDocument/2006/relationships/image" Target="../media/image345.png"/><Relationship Id="rId4" Type="http://schemas.openxmlformats.org/officeDocument/2006/relationships/image" Target="../media/image4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498.png"/><Relationship Id="rId4" Type="http://schemas.openxmlformats.org/officeDocument/2006/relationships/image" Target="../media/image49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9.png"/><Relationship Id="rId5" Type="http://schemas.openxmlformats.org/officeDocument/2006/relationships/image" Target="../media/image345.png"/><Relationship Id="rId4" Type="http://schemas.openxmlformats.org/officeDocument/2006/relationships/image" Target="../media/image49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5" Type="http://schemas.openxmlformats.org/officeDocument/2006/relationships/image" Target="../media/image345.png"/><Relationship Id="rId4" Type="http://schemas.openxmlformats.org/officeDocument/2006/relationships/image" Target="../media/image49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1.png"/><Relationship Id="rId5" Type="http://schemas.openxmlformats.org/officeDocument/2006/relationships/image" Target="../media/image345.png"/><Relationship Id="rId4" Type="http://schemas.openxmlformats.org/officeDocument/2006/relationships/image" Target="../media/image49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2.png"/><Relationship Id="rId5" Type="http://schemas.openxmlformats.org/officeDocument/2006/relationships/image" Target="../media/image345.png"/><Relationship Id="rId4" Type="http://schemas.openxmlformats.org/officeDocument/2006/relationships/image" Target="../media/image492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.png"/><Relationship Id="rId7" Type="http://schemas.openxmlformats.org/officeDocument/2006/relationships/image" Target="../media/image5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5.png"/><Relationship Id="rId5" Type="http://schemas.openxmlformats.org/officeDocument/2006/relationships/image" Target="../media/image492.png"/><Relationship Id="rId4" Type="http://schemas.openxmlformats.org/officeDocument/2006/relationships/image" Target="../media/image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4.png"/><Relationship Id="rId5" Type="http://schemas.openxmlformats.org/officeDocument/2006/relationships/image" Target="../media/image345.png"/><Relationship Id="rId4" Type="http://schemas.openxmlformats.org/officeDocument/2006/relationships/image" Target="../media/image49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5.png"/><Relationship Id="rId5" Type="http://schemas.openxmlformats.org/officeDocument/2006/relationships/image" Target="../media/image345.png"/><Relationship Id="rId4" Type="http://schemas.openxmlformats.org/officeDocument/2006/relationships/image" Target="../media/image49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6.png"/><Relationship Id="rId5" Type="http://schemas.openxmlformats.org/officeDocument/2006/relationships/image" Target="../media/image345.png"/><Relationship Id="rId4" Type="http://schemas.openxmlformats.org/officeDocument/2006/relationships/image" Target="../media/image49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49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6.png"/><Relationship Id="rId4" Type="http://schemas.openxmlformats.org/officeDocument/2006/relationships/image" Target="../media/image510.png"/><Relationship Id="rId9" Type="http://schemas.openxmlformats.org/officeDocument/2006/relationships/image" Target="../media/image47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5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2.png"/><Relationship Id="rId5" Type="http://schemas.openxmlformats.org/officeDocument/2006/relationships/image" Target="../media/image511.png"/><Relationship Id="rId4" Type="http://schemas.openxmlformats.org/officeDocument/2006/relationships/image" Target="../media/image51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4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5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7.png"/><Relationship Id="rId5" Type="http://schemas.openxmlformats.org/officeDocument/2006/relationships/image" Target="../media/image516.png"/><Relationship Id="rId4" Type="http://schemas.openxmlformats.org/officeDocument/2006/relationships/image" Target="../media/image515.png"/><Relationship Id="rId9" Type="http://schemas.openxmlformats.org/officeDocument/2006/relationships/image" Target="../media/image2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3" Type="http://schemas.openxmlformats.org/officeDocument/2006/relationships/image" Target="../media/image9.png"/><Relationship Id="rId7" Type="http://schemas.openxmlformats.org/officeDocument/2006/relationships/image" Target="../media/image5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1.png"/><Relationship Id="rId5" Type="http://schemas.openxmlformats.org/officeDocument/2006/relationships/image" Target="../media/image345.png"/><Relationship Id="rId10" Type="http://schemas.openxmlformats.org/officeDocument/2006/relationships/image" Target="../media/image346.png"/><Relationship Id="rId4" Type="http://schemas.openxmlformats.org/officeDocument/2006/relationships/image" Target="../media/image520.png"/><Relationship Id="rId9" Type="http://schemas.openxmlformats.org/officeDocument/2006/relationships/image" Target="../media/image524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525.png"/><Relationship Id="rId9" Type="http://schemas.openxmlformats.org/officeDocument/2006/relationships/image" Target="../media/image526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8.png"/><Relationship Id="rId3" Type="http://schemas.openxmlformats.org/officeDocument/2006/relationships/image" Target="../media/image9.png"/><Relationship Id="rId7" Type="http://schemas.openxmlformats.org/officeDocument/2006/relationships/image" Target="../media/image1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6.png"/><Relationship Id="rId4" Type="http://schemas.openxmlformats.org/officeDocument/2006/relationships/image" Target="../media/image527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9.png"/><Relationship Id="rId3" Type="http://schemas.openxmlformats.org/officeDocument/2006/relationships/image" Target="../media/image1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5" Type="http://schemas.openxmlformats.org/officeDocument/2006/relationships/image" Target="../media/image92.png"/><Relationship Id="rId10" Type="http://schemas.openxmlformats.org/officeDocument/2006/relationships/image" Target="../media/image527.png"/><Relationship Id="rId4" Type="http://schemas.openxmlformats.org/officeDocument/2006/relationships/image" Target="../media/image9.png"/><Relationship Id="rId9" Type="http://schemas.openxmlformats.org/officeDocument/2006/relationships/image" Target="../media/image53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527.png"/><Relationship Id="rId10" Type="http://schemas.openxmlformats.org/officeDocument/2006/relationships/hyperlink" Target="http://localhost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nginx.org/en/download.htm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72.png"/><Relationship Id="rId10" Type="http://schemas.openxmlformats.org/officeDocument/2006/relationships/image" Target="../media/image24.png"/><Relationship Id="rId4" Type="http://schemas.openxmlformats.org/officeDocument/2006/relationships/image" Target="../media/image57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74.png"/><Relationship Id="rId10" Type="http://schemas.openxmlformats.org/officeDocument/2006/relationships/image" Target="../media/image24.png"/><Relationship Id="rId4" Type="http://schemas.openxmlformats.org/officeDocument/2006/relationships/image" Target="../media/image57.png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57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82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62.png"/><Relationship Id="rId5" Type="http://schemas.openxmlformats.org/officeDocument/2006/relationships/image" Target="../media/image102.png"/><Relationship Id="rId10" Type="http://schemas.openxmlformats.org/officeDocument/2006/relationships/image" Target="../media/image61.png"/><Relationship Id="rId4" Type="http://schemas.openxmlformats.org/officeDocument/2006/relationships/image" Target="../media/image9.png"/><Relationship Id="rId9" Type="http://schemas.openxmlformats.org/officeDocument/2006/relationships/image" Target="../media/image60.png"/><Relationship Id="rId1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112.png"/><Relationship Id="rId5" Type="http://schemas.openxmlformats.org/officeDocument/2006/relationships/image" Target="../media/image102.png"/><Relationship Id="rId15" Type="http://schemas.openxmlformats.org/officeDocument/2006/relationships/image" Target="../media/image62.png"/><Relationship Id="rId10" Type="http://schemas.openxmlformats.org/officeDocument/2006/relationships/image" Target="../media/image111.png"/><Relationship Id="rId4" Type="http://schemas.openxmlformats.org/officeDocument/2006/relationships/image" Target="../media/image9.png"/><Relationship Id="rId9" Type="http://schemas.openxmlformats.org/officeDocument/2006/relationships/image" Target="../media/image110.png"/><Relationship Id="rId1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02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.png"/><Relationship Id="rId7" Type="http://schemas.openxmlformats.org/officeDocument/2006/relationships/image" Target="../media/image121.png"/><Relationship Id="rId12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119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34.png"/><Relationship Id="rId5" Type="http://schemas.openxmlformats.org/officeDocument/2006/relationships/image" Target="../media/image106.png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137.png"/><Relationship Id="rId10" Type="http://schemas.openxmlformats.org/officeDocument/2006/relationships/image" Target="../media/image141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9.png"/><Relationship Id="rId9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27.png"/><Relationship Id="rId5" Type="http://schemas.openxmlformats.org/officeDocument/2006/relationships/image" Target="../media/image148.png"/><Relationship Id="rId10" Type="http://schemas.openxmlformats.org/officeDocument/2006/relationships/image" Target="../media/image62.png"/><Relationship Id="rId4" Type="http://schemas.openxmlformats.org/officeDocument/2006/relationships/image" Target="../media/image9.png"/><Relationship Id="rId9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9.png"/><Relationship Id="rId7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62.png"/><Relationship Id="rId5" Type="http://schemas.openxmlformats.org/officeDocument/2006/relationships/image" Target="../media/image152.png"/><Relationship Id="rId10" Type="http://schemas.openxmlformats.org/officeDocument/2006/relationships/image" Target="../media/image61.png"/><Relationship Id="rId4" Type="http://schemas.openxmlformats.org/officeDocument/2006/relationships/image" Target="../media/image151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9.png"/><Relationship Id="rId7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77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9.png"/><Relationship Id="rId7" Type="http://schemas.openxmlformats.org/officeDocument/2006/relationships/image" Target="../media/image1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9.png"/><Relationship Id="rId9" Type="http://schemas.openxmlformats.org/officeDocument/2006/relationships/image" Target="../media/image1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95.png"/><Relationship Id="rId9" Type="http://schemas.openxmlformats.org/officeDocument/2006/relationships/image" Target="../media/image19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5.png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9.png"/><Relationship Id="rId7" Type="http://schemas.openxmlformats.org/officeDocument/2006/relationships/image" Target="../media/image2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211.png"/><Relationship Id="rId5" Type="http://schemas.openxmlformats.org/officeDocument/2006/relationships/image" Target="../media/image201.png"/><Relationship Id="rId10" Type="http://schemas.openxmlformats.org/officeDocument/2006/relationships/image" Target="../media/image210.png"/><Relationship Id="rId4" Type="http://schemas.openxmlformats.org/officeDocument/2006/relationships/image" Target="../media/image9.png"/><Relationship Id="rId9" Type="http://schemas.openxmlformats.org/officeDocument/2006/relationships/image" Target="../media/image2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12.png"/><Relationship Id="rId4" Type="http://schemas.openxmlformats.org/officeDocument/2006/relationships/image" Target="../media/image2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9.png"/><Relationship Id="rId7" Type="http://schemas.openxmlformats.org/officeDocument/2006/relationships/image" Target="../media/image92.png"/><Relationship Id="rId12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218.png"/><Relationship Id="rId5" Type="http://schemas.openxmlformats.org/officeDocument/2006/relationships/image" Target="../media/image106.png"/><Relationship Id="rId10" Type="http://schemas.openxmlformats.org/officeDocument/2006/relationships/image" Target="../media/image217.png"/><Relationship Id="rId4" Type="http://schemas.openxmlformats.org/officeDocument/2006/relationships/image" Target="../media/image214.png"/><Relationship Id="rId9" Type="http://schemas.openxmlformats.org/officeDocument/2006/relationships/image" Target="../media/image2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214.png"/><Relationship Id="rId10" Type="http://schemas.openxmlformats.org/officeDocument/2006/relationships/image" Target="../media/image223.png"/><Relationship Id="rId4" Type="http://schemas.openxmlformats.org/officeDocument/2006/relationships/image" Target="../media/image9.png"/><Relationship Id="rId9" Type="http://schemas.openxmlformats.org/officeDocument/2006/relationships/image" Target="../media/image2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9.png"/><Relationship Id="rId9" Type="http://schemas.openxmlformats.org/officeDocument/2006/relationships/image" Target="../media/image2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1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4.png"/><Relationship Id="rId10" Type="http://schemas.openxmlformats.org/officeDocument/2006/relationships/image" Target="../media/image234.png"/><Relationship Id="rId4" Type="http://schemas.openxmlformats.org/officeDocument/2006/relationships/image" Target="../media/image9.png"/><Relationship Id="rId9" Type="http://schemas.openxmlformats.org/officeDocument/2006/relationships/image" Target="../media/image2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9.png"/><Relationship Id="rId7" Type="http://schemas.openxmlformats.org/officeDocument/2006/relationships/image" Target="../media/image2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243.png"/><Relationship Id="rId5" Type="http://schemas.openxmlformats.org/officeDocument/2006/relationships/image" Target="../media/image240.png"/><Relationship Id="rId10" Type="http://schemas.openxmlformats.org/officeDocument/2006/relationships/image" Target="../media/image242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247.png"/><Relationship Id="rId4" Type="http://schemas.openxmlformats.org/officeDocument/2006/relationships/image" Target="../media/image9.png"/><Relationship Id="rId9" Type="http://schemas.openxmlformats.org/officeDocument/2006/relationships/image" Target="../media/image24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9.png"/><Relationship Id="rId9" Type="http://schemas.openxmlformats.org/officeDocument/2006/relationships/image" Target="../media/image25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9.png"/><Relationship Id="rId7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22.png"/><Relationship Id="rId4" Type="http://schemas.openxmlformats.org/officeDocument/2006/relationships/image" Target="../media/image253.png"/><Relationship Id="rId9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58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12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94.png"/><Relationship Id="rId5" Type="http://schemas.openxmlformats.org/officeDocument/2006/relationships/image" Target="../media/image256.png"/><Relationship Id="rId10" Type="http://schemas.openxmlformats.org/officeDocument/2006/relationships/image" Target="../media/image24.png"/><Relationship Id="rId4" Type="http://schemas.openxmlformats.org/officeDocument/2006/relationships/image" Target="../media/image255.png"/><Relationship Id="rId9" Type="http://schemas.openxmlformats.org/officeDocument/2006/relationships/image" Target="../media/image25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4.png"/><Relationship Id="rId5" Type="http://schemas.openxmlformats.org/officeDocument/2006/relationships/image" Target="../media/image259.png"/><Relationship Id="rId10" Type="http://schemas.openxmlformats.org/officeDocument/2006/relationships/image" Target="../media/image261.png"/><Relationship Id="rId4" Type="http://schemas.openxmlformats.org/officeDocument/2006/relationships/image" Target="../media/image9.png"/><Relationship Id="rId9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4.png"/><Relationship Id="rId5" Type="http://schemas.openxmlformats.org/officeDocument/2006/relationships/image" Target="../media/image259.png"/><Relationship Id="rId10" Type="http://schemas.openxmlformats.org/officeDocument/2006/relationships/image" Target="../media/image261.png"/><Relationship Id="rId4" Type="http://schemas.openxmlformats.org/officeDocument/2006/relationships/image" Target="../media/image9.png"/><Relationship Id="rId9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64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12" Type="http://schemas.openxmlformats.org/officeDocument/2006/relationships/image" Target="../media/image2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4.png"/><Relationship Id="rId5" Type="http://schemas.openxmlformats.org/officeDocument/2006/relationships/image" Target="../media/image262.png"/><Relationship Id="rId10" Type="http://schemas.openxmlformats.org/officeDocument/2006/relationships/image" Target="../media/image261.png"/><Relationship Id="rId4" Type="http://schemas.openxmlformats.org/officeDocument/2006/relationships/image" Target="../media/image9.png"/><Relationship Id="rId9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69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60.png"/><Relationship Id="rId5" Type="http://schemas.openxmlformats.org/officeDocument/2006/relationships/image" Target="../media/image265.png"/><Relationship Id="rId10" Type="http://schemas.openxmlformats.org/officeDocument/2006/relationships/image" Target="../media/image267.png"/><Relationship Id="rId4" Type="http://schemas.openxmlformats.org/officeDocument/2006/relationships/image" Target="../media/image9.png"/><Relationship Id="rId9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9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9.png"/><Relationship Id="rId7" Type="http://schemas.openxmlformats.org/officeDocument/2006/relationships/image" Target="../media/image2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9.png"/><Relationship Id="rId9" Type="http://schemas.openxmlformats.org/officeDocument/2006/relationships/image" Target="../media/image28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88.png"/><Relationship Id="rId12" Type="http://schemas.openxmlformats.org/officeDocument/2006/relationships/image" Target="../media/image29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7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286.png"/><Relationship Id="rId10" Type="http://schemas.openxmlformats.org/officeDocument/2006/relationships/image" Target="../media/image289.emf"/><Relationship Id="rId4" Type="http://schemas.openxmlformats.org/officeDocument/2006/relationships/image" Target="../media/image9.png"/><Relationship Id="rId9" Type="http://schemas.openxmlformats.org/officeDocument/2006/relationships/oleObject" Target="../embeddings/oleObject1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8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93.png"/><Relationship Id="rId4" Type="http://schemas.openxmlformats.org/officeDocument/2006/relationships/image" Target="../media/image2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6.png"/><Relationship Id="rId5" Type="http://schemas.openxmlformats.org/officeDocument/2006/relationships/image" Target="../media/image295.png"/><Relationship Id="rId4" Type="http://schemas.openxmlformats.org/officeDocument/2006/relationships/image" Target="../media/image28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299.png"/><Relationship Id="rId12" Type="http://schemas.openxmlformats.org/officeDocument/2006/relationships/image" Target="../media/image3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8.png"/><Relationship Id="rId11" Type="http://schemas.openxmlformats.org/officeDocument/2006/relationships/image" Target="../media/image302.png"/><Relationship Id="rId5" Type="http://schemas.openxmlformats.org/officeDocument/2006/relationships/image" Target="../media/image297.png"/><Relationship Id="rId10" Type="http://schemas.openxmlformats.org/officeDocument/2006/relationships/image" Target="../media/image301.png"/><Relationship Id="rId4" Type="http://schemas.openxmlformats.org/officeDocument/2006/relationships/image" Target="../media/image9.png"/><Relationship Id="rId9" Type="http://schemas.openxmlformats.org/officeDocument/2006/relationships/image" Target="../media/image3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297.png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10.png"/><Relationship Id="rId9" Type="http://schemas.openxmlformats.org/officeDocument/2006/relationships/image" Target="../media/image3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10.png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13.png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Relationship Id="rId9" Type="http://schemas.openxmlformats.org/officeDocument/2006/relationships/image" Target="../media/image32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93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61.png"/><Relationship Id="rId5" Type="http://schemas.openxmlformats.org/officeDocument/2006/relationships/image" Target="../media/image194.png"/><Relationship Id="rId10" Type="http://schemas.openxmlformats.org/officeDocument/2006/relationships/image" Target="../media/image60.png"/><Relationship Id="rId4" Type="http://schemas.openxmlformats.org/officeDocument/2006/relationships/image" Target="../media/image328.png"/><Relationship Id="rId9" Type="http://schemas.openxmlformats.org/officeDocument/2006/relationships/image" Target="../media/image32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93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61.png"/><Relationship Id="rId5" Type="http://schemas.openxmlformats.org/officeDocument/2006/relationships/image" Target="../media/image194.png"/><Relationship Id="rId10" Type="http://schemas.openxmlformats.org/officeDocument/2006/relationships/image" Target="../media/image60.png"/><Relationship Id="rId4" Type="http://schemas.openxmlformats.org/officeDocument/2006/relationships/image" Target="../media/image328.png"/><Relationship Id="rId9" Type="http://schemas.openxmlformats.org/officeDocument/2006/relationships/image" Target="../media/image32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93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61.png"/><Relationship Id="rId5" Type="http://schemas.openxmlformats.org/officeDocument/2006/relationships/image" Target="../media/image194.png"/><Relationship Id="rId10" Type="http://schemas.openxmlformats.org/officeDocument/2006/relationships/image" Target="../media/image60.png"/><Relationship Id="rId4" Type="http://schemas.openxmlformats.org/officeDocument/2006/relationships/image" Target="../media/image328.png"/><Relationship Id="rId9" Type="http://schemas.openxmlformats.org/officeDocument/2006/relationships/image" Target="../media/image32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3187700"/>
            <a:ext cx="9144000" cy="87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940300" y="3606800"/>
            <a:ext cx="495300" cy="3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78500" y="3276600"/>
            <a:ext cx="6756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204F6E"/>
                </a:solidFill>
                <a:ea typeface="NanumGothic"/>
              </a:rPr>
              <a:t>웹</a:t>
            </a:r>
            <a:r>
              <a:rPr lang="en-US" sz="42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4200" b="0" i="0" u="none" strike="noStrike">
                <a:solidFill>
                  <a:srgbClr val="204F6E"/>
                </a:solidFill>
                <a:ea typeface="NanumGothic"/>
              </a:rPr>
              <a:t>프론트엔드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5100" y="4457700"/>
            <a:ext cx="15417800" cy="229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2900" b="0" i="0" u="none" strike="noStrike">
                <a:solidFill>
                  <a:srgbClr val="204F6E"/>
                </a:solidFill>
                <a:latin typeface="NanumGothicExtraBold"/>
              </a:rPr>
              <a:t>React </a:t>
            </a:r>
            <a:r>
              <a:rPr lang="en-US" sz="12900" b="0" i="0" u="none" strike="noStrike">
                <a:solidFill>
                  <a:srgbClr val="6A96AD"/>
                </a:solidFill>
                <a:latin typeface="NanumGothicExtraBold"/>
              </a:rPr>
              <a:t>JS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81400" y="6756400"/>
            <a:ext cx="11112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400" b="0" i="0" u="none" strike="noStrike" dirty="0">
                <a:solidFill>
                  <a:srgbClr val="204F6E"/>
                </a:solidFill>
                <a:ea typeface="NanumGothic"/>
              </a:rPr>
              <a:t>정진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23500" y="1447800"/>
            <a:ext cx="66167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npm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npx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차이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81534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895600"/>
            <a:ext cx="7696200" cy="581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4457700"/>
            <a:ext cx="67818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5486400"/>
            <a:ext cx="67818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6515100"/>
            <a:ext cx="6781800" cy="71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7543800"/>
            <a:ext cx="6781800" cy="863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59000" y="7696200"/>
            <a:ext cx="63119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4. -g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옵션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사용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글로벌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설치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→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여러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프로젝트에서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공유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가능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단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,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프로젝트마다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버전이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다르면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충돌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가능성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있음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9000" y="6718300"/>
            <a:ext cx="6311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3. </a:t>
            </a:r>
            <a:r>
              <a:rPr lang="en-US" sz="1800" b="0" i="0" u="none" strike="noStrike" dirty="0" err="1">
                <a:solidFill>
                  <a:srgbClr val="272424"/>
                </a:solidFill>
                <a:latin typeface="NanumGothic"/>
              </a:rPr>
              <a:t>npm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run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명령어로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스크립트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실행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9000" y="5689600"/>
            <a:ext cx="6311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2. npmjs.com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에서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라이브러리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탐색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및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설치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98700" y="4660900"/>
            <a:ext cx="6172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1.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자바스크립트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패키지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관리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도구</a:t>
            </a:r>
            <a:r>
              <a:rPr lang="en-US" altLang="ko-KR" sz="1800" b="0" i="0" u="none" strike="noStrike" dirty="0">
                <a:solidFill>
                  <a:srgbClr val="272424"/>
                </a:solidFill>
                <a:ea typeface="NanumGothic"/>
              </a:rPr>
              <a:t>(</a:t>
            </a:r>
            <a:r>
              <a:rPr lang="ko-KR" altLang="en-US" sz="1000" dirty="0"/>
              <a:t>도구를 내 </a:t>
            </a:r>
            <a:r>
              <a:rPr lang="ko-KR" altLang="en-US" sz="1000" dirty="0" err="1"/>
              <a:t>공구함에</a:t>
            </a:r>
            <a:r>
              <a:rPr lang="ko-KR" altLang="en-US" sz="1000" dirty="0"/>
              <a:t> 넣고 필요할 때마다 꺼내 쓰기</a:t>
            </a:r>
            <a:r>
              <a:rPr lang="en-US" altLang="ko-KR" sz="1000" dirty="0"/>
              <a:t>)</a:t>
            </a:r>
            <a:endParaRPr lang="ko-KR" sz="1800" b="0" i="0" u="none" strike="noStrike" dirty="0">
              <a:solidFill>
                <a:srgbClr val="272424"/>
              </a:solidFill>
              <a:ea typeface="NanumGothic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09900" y="3187700"/>
            <a:ext cx="45847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npm</a:t>
            </a:r>
            <a:b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</a:br>
            <a:r>
              <a:rPr lang="en-US" sz="2400" b="0" i="0" u="none" strike="noStrike">
                <a:solidFill>
                  <a:srgbClr val="272424"/>
                </a:solidFill>
                <a:latin typeface="NanumGothicExtraBold"/>
              </a:rPr>
              <a:t>(Node Package Manager)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7400" y="2895600"/>
            <a:ext cx="7150100" cy="581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4457700"/>
            <a:ext cx="61976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5486400"/>
            <a:ext cx="61976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6515100"/>
            <a:ext cx="6197600" cy="71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000" y="7543800"/>
            <a:ext cx="6197600" cy="711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426700" y="7759700"/>
            <a:ext cx="5715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4. </a:t>
            </a:r>
            <a:r>
              <a:rPr lang="ko-KR" sz="1800" b="0" i="0" u="none" strike="noStrike" dirty="0" err="1">
                <a:solidFill>
                  <a:srgbClr val="272424"/>
                </a:solidFill>
                <a:ea typeface="NanumGothic"/>
              </a:rPr>
              <a:t>명령줄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도구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또는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일회성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스크립트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실행에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유용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26700" y="6718300"/>
            <a:ext cx="5715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3.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실행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후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자동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제거됨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(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로컬에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저장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안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됨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26700" y="5689600"/>
            <a:ext cx="5715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2.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최신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버전을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임시로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다운로드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후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실행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26700" y="4660900"/>
            <a:ext cx="5715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1.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설치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없이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패키지를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즉시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실행</a:t>
            </a:r>
            <a:r>
              <a:rPr lang="en-US" altLang="ko-KR" sz="1800" b="0" i="0" u="none" strike="noStrike" dirty="0">
                <a:solidFill>
                  <a:srgbClr val="272424"/>
                </a:solidFill>
                <a:ea typeface="NanumGothic"/>
              </a:rPr>
              <a:t>(</a:t>
            </a:r>
            <a:r>
              <a:rPr lang="ko-KR" altLang="en-US" sz="1100" dirty="0"/>
              <a:t>필요할 때마다 대여해서 쓰고 반납하기</a:t>
            </a:r>
            <a:r>
              <a:rPr lang="en-US" altLang="ko-KR" sz="1100" dirty="0"/>
              <a:t>)</a:t>
            </a:r>
            <a:endParaRPr lang="ko-KR" sz="1800" b="0" i="0" u="none" strike="noStrike" dirty="0">
              <a:solidFill>
                <a:srgbClr val="272424"/>
              </a:solidFill>
              <a:ea typeface="NanumGothic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049000" y="3187700"/>
            <a:ext cx="44196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npx</a:t>
            </a:r>
            <a:b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</a:br>
            <a:r>
              <a:rPr lang="en-US" sz="2400" b="0" i="0" u="none" strike="noStrike">
                <a:solidFill>
                  <a:srgbClr val="272424"/>
                </a:solidFill>
                <a:latin typeface="NanumGothicExtraBold"/>
              </a:rPr>
              <a:t>(Node Package eXecute)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861406-5BF6-A2EE-7E43-408DA9271BA4}"/>
              </a:ext>
            </a:extLst>
          </p:cNvPr>
          <p:cNvSpPr txBox="1"/>
          <p:nvPr/>
        </p:nvSpPr>
        <p:spPr>
          <a:xfrm>
            <a:off x="2514600" y="8801100"/>
            <a:ext cx="9240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코드에서 사용해야 하는 라이브러리는 </a:t>
            </a:r>
            <a:r>
              <a:rPr lang="en-US" altLang="ko-KR" sz="14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npm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설치하여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node-modules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저장하고 다른 파일에서 계속 재사용한다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65100" y="1447800"/>
            <a:ext cx="3962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useRef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0807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300" y="5410200"/>
            <a:ext cx="11709400" cy="2768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826000" y="6134100"/>
            <a:ext cx="8648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재사용될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있는데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만약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내부에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고정된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id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</a:t>
            </a:r>
          </a:p>
          <a:p>
            <a:pPr lvl="0" algn="ctr">
              <a:lnSpc>
                <a:spcPct val="149400"/>
              </a:lnSpc>
            </a:pPr>
            <a:r>
              <a:rPr lang="ko-KR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같은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컴포넌트를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여러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번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사용할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때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id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가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중복됨</a:t>
            </a:r>
          </a:p>
          <a:p>
            <a:pPr lvl="0" algn="ctr">
              <a:lnSpc>
                <a:spcPct val="149400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→ HTML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규칙에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어긋나고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예측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불가능한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버그를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유발함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00" y="3632200"/>
            <a:ext cx="11709400" cy="105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962400" y="3975100"/>
            <a:ext cx="10083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spc="-100">
                <a:solidFill>
                  <a:srgbClr val="204F6E"/>
                </a:solidFill>
                <a:latin typeface="NanumGothicExtraBold"/>
              </a:rPr>
              <a:t>React</a:t>
            </a:r>
            <a:r>
              <a:rPr lang="ko-KR" sz="2800" b="0" i="0" u="none" strike="noStrike" spc="-100">
                <a:solidFill>
                  <a:srgbClr val="204F6E"/>
                </a:solidFill>
                <a:ea typeface="NanumGothicExtraBold"/>
              </a:rPr>
              <a:t>에서</a:t>
            </a:r>
            <a:r>
              <a:rPr lang="en-US" sz="2800" b="0" i="0" u="none" strike="noStrike" spc="-10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 spc="-100">
                <a:solidFill>
                  <a:srgbClr val="204F6E"/>
                </a:solidFill>
                <a:ea typeface="NanumGothicExtraBold"/>
              </a:rPr>
              <a:t>왜</a:t>
            </a:r>
            <a:r>
              <a:rPr lang="en-US" sz="2800" b="0" i="0" u="none" strike="noStrike" spc="-100">
                <a:solidFill>
                  <a:srgbClr val="204F6E"/>
                </a:solidFill>
                <a:latin typeface="NanumGothicExtraBold"/>
              </a:rPr>
              <a:t> id</a:t>
            </a:r>
            <a:r>
              <a:rPr lang="ko-KR" sz="2800" b="0" i="0" u="none" strike="noStrike" spc="-100">
                <a:solidFill>
                  <a:srgbClr val="204F6E"/>
                </a:solidFill>
                <a:ea typeface="NanumGothicExtraBold"/>
              </a:rPr>
              <a:t>를</a:t>
            </a:r>
            <a:r>
              <a:rPr lang="en-US" sz="2800" b="0" i="0" u="none" strike="noStrike" spc="-10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 spc="-100">
                <a:solidFill>
                  <a:srgbClr val="204F6E"/>
                </a:solidFill>
                <a:ea typeface="NanumGothicExtraBold"/>
              </a:rPr>
              <a:t>사용하지</a:t>
            </a:r>
            <a:r>
              <a:rPr lang="en-US" sz="2800" b="0" i="0" u="none" strike="noStrike" spc="-10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 spc="-100">
                <a:solidFill>
                  <a:srgbClr val="204F6E"/>
                </a:solidFill>
                <a:ea typeface="NanumGothicExtraBold"/>
              </a:rPr>
              <a:t>않을까</a:t>
            </a:r>
            <a:r>
              <a:rPr lang="en-US" sz="2800" b="0" i="0" u="none" strike="noStrike" spc="-100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865100" y="1447800"/>
            <a:ext cx="3962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useRef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0807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644900"/>
            <a:ext cx="7696200" cy="102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4140200"/>
            <a:ext cx="5715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3644900"/>
            <a:ext cx="73025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5800" y="4140200"/>
            <a:ext cx="5715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4800" y="4940300"/>
            <a:ext cx="76327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useRef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특정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DOM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요소에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직접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접근하기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위한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React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권장하는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방식</a:t>
            </a:r>
          </a:p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ref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내부에서만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작동하므로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중복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걱정이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없음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2800" y="38989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useRef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등장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2000" y="4940300"/>
            <a:ext cx="72390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DOM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요소에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직접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접근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br>
              <a:rPr lang="en-US" sz="21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포커스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이동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스크롤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위치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조작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외부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라이브러리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연동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리렌더링을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유발하지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않는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저장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br>
              <a:rPr lang="en-US" sz="21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리렌더링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되어도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초기화되지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않는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2700" y="38989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useRef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두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가지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핵심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역할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81700" y="1447800"/>
            <a:ext cx="10858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useRef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DOM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요소에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접근하기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3911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667000"/>
            <a:ext cx="5892800" cy="617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400" y="3048000"/>
            <a:ext cx="6172200" cy="340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594600" y="7061200"/>
            <a:ext cx="9296400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const nameInput = useRef();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ref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&lt;input ref={nameInput} /&gt;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처럼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접근하고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싶은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DOM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요소에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ref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속성을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부여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이벤트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핸들러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nameInput.current.focus()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같이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.current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속성을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통해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DOM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메서드를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호출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12200" y="1447800"/>
            <a:ext cx="8128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useRef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변수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관리하기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642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46400"/>
            <a:ext cx="41275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3784600"/>
            <a:ext cx="11684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05500" y="3378200"/>
            <a:ext cx="10972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useState: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변경되면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리렌더링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useRef: .current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변경되어도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리렌더링되지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않음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5500" y="3568700"/>
            <a:ext cx="3479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useState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와의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차이점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902200"/>
            <a:ext cx="4127500" cy="170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5740400"/>
            <a:ext cx="11684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05500" y="5334000"/>
            <a:ext cx="10972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내의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일반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리렌더링될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때마다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초기화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useRef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관리하는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리렌더링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되어도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값을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유지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5500" y="5524500"/>
            <a:ext cx="3492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일반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변수와의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차이점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6870700"/>
            <a:ext cx="4127500" cy="170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7696200"/>
            <a:ext cx="11684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905500" y="70993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useRef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일반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객체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({current: ...})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반환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객체는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리액트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전체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생명주기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동안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메모리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힙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영역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계속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유지</a:t>
            </a:r>
            <a:br>
              <a:rPr lang="ko-KR" sz="20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→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따라서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리렌더링이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발생해도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해당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메모리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주소를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계속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참조하므로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초기화되지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않음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5500" y="7480300"/>
            <a:ext cx="3086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동작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원리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(Why?)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12200" y="1447800"/>
            <a:ext cx="8128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useRef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변수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관리하기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64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898900"/>
            <a:ext cx="7556500" cy="1981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700" y="3898900"/>
            <a:ext cx="7556500" cy="468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2844800"/>
            <a:ext cx="15481300" cy="787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500" y="3048000"/>
            <a:ext cx="279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934200" y="3048000"/>
            <a:ext cx="4838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useState, useRef,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일반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변수의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차이점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비교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12200" y="1447800"/>
            <a:ext cx="8128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useRef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변수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관리하기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64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975100"/>
            <a:ext cx="7226300" cy="3987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600" y="3822700"/>
            <a:ext cx="7962900" cy="5016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2844800"/>
            <a:ext cx="15481300" cy="787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500" y="3048000"/>
            <a:ext cx="279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934200" y="3048000"/>
            <a:ext cx="4838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useState, useRef,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일반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변수의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차이점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비교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49700" y="1447800"/>
            <a:ext cx="1287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: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할일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관리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앱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만들기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교재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p290)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892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060700"/>
            <a:ext cx="6934200" cy="5651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7700" y="3251200"/>
            <a:ext cx="73025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575800" y="3759200"/>
            <a:ext cx="5715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52000" y="4559300"/>
            <a:ext cx="7239000" cy="397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오늘의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날짜를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요일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연도순으로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합니다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 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(Todo)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작성하는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입력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폼이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&lt;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추가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&gt;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버튼을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클릭하면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아이템을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생성합니다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 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[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관리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]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앱은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아이템을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페이지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하단에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리스트로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표시하는데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키워드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검색으로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원하는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일만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추출할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있습니다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 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리스트로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표시하는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낱낱의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아이템은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일을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마쳤는지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여부를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표시하는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체크박스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아이템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날짜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그리고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br>
              <a:rPr lang="en-US" sz="21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&lt;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삭제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&gt;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버튼으로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이루어져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있습니다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72700" y="35179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기능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19600" y="1447800"/>
            <a:ext cx="12420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useState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한계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, useReducer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등장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23622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46400"/>
            <a:ext cx="41275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3784600"/>
            <a:ext cx="11684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80100" y="3378200"/>
            <a:ext cx="10972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31970"/>
              </a:lnSpc>
            </a:pP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관리해야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할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상태가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여러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개가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되고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상태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변경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로직이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복잡해짐</a:t>
            </a:r>
            <a:b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</a:b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→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내부가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비대해지고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코드를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파악하기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 err="1">
                <a:solidFill>
                  <a:srgbClr val="204F6E"/>
                </a:solidFill>
                <a:ea typeface="NanumGothic"/>
              </a:rPr>
              <a:t>어려워짐</a:t>
            </a:r>
            <a:endParaRPr lang="ko-KR" sz="2000" b="0" i="0" u="none" strike="noStrike" dirty="0">
              <a:solidFill>
                <a:srgbClr val="204F6E"/>
              </a:solidFill>
              <a:ea typeface="NanumGoth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95500" y="3314700"/>
            <a:ext cx="25527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useState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는</a:t>
            </a:r>
          </a:p>
          <a:p>
            <a:pPr lvl="0" algn="just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언제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불편할까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902200"/>
            <a:ext cx="4127500" cy="170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5740400"/>
            <a:ext cx="11684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05500" y="5130800"/>
            <a:ext cx="10972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useState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대체재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상태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업데이트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로직을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컴포넌트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외부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(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리듀서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함수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)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로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분리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하여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체계적이고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예측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가능하게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관리하는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Hook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5500" y="5524500"/>
            <a:ext cx="2705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useReducer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6870700"/>
            <a:ext cx="4127500" cy="170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7696200"/>
            <a:ext cx="11684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905500" y="7302500"/>
            <a:ext cx="10972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컴포넌트에서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관리하는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여러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개가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되어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구조가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복잡해질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때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업데이트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로직이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여러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곳에서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재사용되어야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5500" y="7239000"/>
            <a:ext cx="30861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언제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useReducer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를</a:t>
            </a:r>
          </a:p>
          <a:p>
            <a:pPr lvl="0" algn="just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사용할까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648700" y="1447800"/>
            <a:ext cx="8191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useReducer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기본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구조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591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59100"/>
            <a:ext cx="153797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3365500"/>
            <a:ext cx="571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95500" y="3187700"/>
            <a:ext cx="7899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const [state, dispatch] = useReducer(reducer, initialState);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447800" y="4089400"/>
          <a:ext cx="15379700" cy="3365500"/>
        </p:xfrm>
        <a:graphic>
          <a:graphicData uri="http://schemas.openxmlformats.org/drawingml/2006/table">
            <a:tbl>
              <a:tblPr/>
              <a:tblGrid>
                <a:gridCol w="369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요소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역할</a:t>
                      </a:r>
                      <a:r>
                        <a:rPr lang="en-US" sz="17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및</a:t>
                      </a:r>
                      <a:r>
                        <a:rPr lang="en-US" sz="17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state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현재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값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 useReducer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반환하는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첫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번째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요소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dispatch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변경을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유발하는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액션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(Action)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발생시키는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reducer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(state, action) =&gt; newState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형태의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 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현재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액션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객체를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받아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새로운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반환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initialState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컴포넌트가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처음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렌더링될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사용될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초기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값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7848600"/>
            <a:ext cx="15379700" cy="749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302000" y="8204200"/>
            <a:ext cx="495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860800" y="8039100"/>
            <a:ext cx="117475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dispatch({ type: 'INCREMENT' }) → reducer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실행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→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새로운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state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반환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→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리렌더링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200" y="8026400"/>
            <a:ext cx="1625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동작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흐름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18100" y="1447800"/>
            <a:ext cx="11722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useReducer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카운터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만들기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30480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2959100"/>
            <a:ext cx="5245100" cy="588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2959100"/>
            <a:ext cx="6972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88200" y="1447800"/>
            <a:ext cx="96393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핵심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개발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도구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바벨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 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908859"/>
            <a:ext cx="7512005" cy="5578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136900"/>
            <a:ext cx="7607300" cy="3797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01800" y="3860800"/>
            <a:ext cx="3683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28800" y="4559300"/>
            <a:ext cx="69215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컴파일러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최신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문법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(ES6+)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이나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JSX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문법을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구형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브라우저가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이해할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있는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코드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(ES5)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변환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08200" y="3632200"/>
            <a:ext cx="467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바벨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(Babel)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2900" y="3136900"/>
            <a:ext cx="7607300" cy="3797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01200" y="3390900"/>
            <a:ext cx="6934200" cy="335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pakage.json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$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npm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init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바벨본체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$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npm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@babel/core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타겟에 따른 컴파일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$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npm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@babel/preset-env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바벨실행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커맨드라인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: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npm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@babel/cli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pakage.json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script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부분추가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:“build” :”babel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-d build"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babelrc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파일생성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@babel/preset-env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preset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으로서 넣어주면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targets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브라우저 환경에 맞게 자바스크립트를 컴파일하도록 설정</a:t>
            </a:r>
            <a:endParaRPr lang="ko-KR" sz="19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7302500"/>
            <a:ext cx="15379700" cy="116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01800" y="7861300"/>
            <a:ext cx="3683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120900" y="7353300"/>
            <a:ext cx="14414500" cy="92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package-</a:t>
            </a:r>
            <a:r>
              <a:rPr lang="en-US" altLang="ko-KR" sz="2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lock.json</a:t>
            </a:r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은 </a:t>
            </a:r>
            <a:r>
              <a:rPr lang="en-US" altLang="ko-KR" sz="2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node_modules</a:t>
            </a:r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구조나 </a:t>
            </a:r>
            <a:r>
              <a:rPr lang="en-US" altLang="ko-KR" sz="24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package.json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  수정되고 생성될 때 당시 의존성에 대한 정확하고 구체적인 정보를 품고 자동으로 생성된다</a:t>
            </a:r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  <a:endParaRPr lang="ko-KR" altLang="en-US" sz="2400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ko-KR" sz="2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88200" y="1447800"/>
            <a:ext cx="9652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렌더링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최적화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,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필요할까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118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505200"/>
            <a:ext cx="3403600" cy="4178300"/>
          </a:xfrm>
          <a:prstGeom prst="rect">
            <a:avLst/>
          </a:prstGeom>
          <a:effectLst>
            <a:outerShdw blurRad="188154" dir="2700000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1000" y="4343400"/>
            <a:ext cx="30099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17700" y="3746500"/>
            <a:ext cx="246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React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기본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동작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25600" y="5194300"/>
            <a:ext cx="30607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state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props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변경되면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해당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아래의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자식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일단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다시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렌더링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00" y="3505200"/>
            <a:ext cx="3492500" cy="4178300"/>
          </a:xfrm>
          <a:prstGeom prst="rect">
            <a:avLst/>
          </a:prstGeom>
          <a:effectLst>
            <a:outerShdw blurRad="198093" dir="2700000">
              <a:srgbClr val="333333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500" y="4343400"/>
            <a:ext cx="3009900" cy="25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88500" y="375920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55100" y="5384800"/>
            <a:ext cx="30607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앱의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규모가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커질수록</a:t>
            </a:r>
          </a:p>
          <a:p>
            <a:pPr lvl="0" algn="ctr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불필요한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연산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쌓여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성능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저하의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원인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8900" y="3505200"/>
            <a:ext cx="3352800" cy="4178300"/>
          </a:xfrm>
          <a:prstGeom prst="rect">
            <a:avLst/>
          </a:prstGeom>
          <a:effectLst>
            <a:outerShdw blurRad="181755" dir="2700000">
              <a:srgbClr val="333333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6700" y="4343400"/>
            <a:ext cx="30099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854700" y="375920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문제점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21300" y="5384800"/>
            <a:ext cx="30607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부모의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사소한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변경으로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자식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불필요하게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리렌더링되는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경우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발생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7600" y="5448300"/>
            <a:ext cx="1905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5200" y="5448300"/>
            <a:ext cx="1905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95200" y="5448300"/>
            <a:ext cx="1905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36500" y="3505200"/>
            <a:ext cx="4191000" cy="4178300"/>
          </a:xfrm>
          <a:prstGeom prst="rect">
            <a:avLst/>
          </a:prstGeom>
          <a:effectLst>
            <a:outerShdw blurRad="283238" dir="2700000">
              <a:srgbClr val="333333">
                <a:alpha val="15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12800" y="3251200"/>
            <a:ext cx="2463800" cy="533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915900" y="5067300"/>
            <a:ext cx="3644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100" b="1" i="0" u="none" strike="noStrike">
                <a:solidFill>
                  <a:srgbClr val="FFFFFF"/>
                </a:solidFill>
                <a:ea typeface="NanumGothicBold"/>
              </a:rPr>
              <a:t>메모이제이션</a:t>
            </a:r>
            <a:r>
              <a:rPr lang="en-US" sz="2100" b="1" i="0" u="none" strike="noStrike">
                <a:solidFill>
                  <a:srgbClr val="FFFFFF"/>
                </a:solidFill>
                <a:latin typeface="NanumGothicBold"/>
              </a:rPr>
              <a:t>(Memoization) </a:t>
            </a:r>
            <a:r>
              <a:rPr lang="ko-KR" sz="2100" b="0" i="0" u="none" strike="noStrike">
                <a:solidFill>
                  <a:srgbClr val="FFFFFF"/>
                </a:solidFill>
                <a:ea typeface="NanumGothic"/>
              </a:rPr>
              <a:t>기법을</a:t>
            </a:r>
            <a:r>
              <a:rPr lang="en-US" sz="21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anumGothic"/>
              </a:rPr>
              <a:t>사용하여</a:t>
            </a:r>
            <a:r>
              <a:rPr lang="en-US" sz="2100" b="0" i="0" u="none" strike="noStrike">
                <a:solidFill>
                  <a:srgbClr val="FFFFFF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FFFFFF"/>
                </a:solidFill>
                <a:ea typeface="NanumGothic"/>
              </a:rPr>
              <a:t>필요할</a:t>
            </a:r>
            <a:r>
              <a:rPr lang="en-US" sz="21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anumGothic"/>
              </a:rPr>
              <a:t>때만</a:t>
            </a:r>
            <a:r>
              <a:rPr lang="en-US" sz="21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anumGothic"/>
              </a:rPr>
              <a:t>렌더링하도록</a:t>
            </a:r>
            <a:r>
              <a:rPr lang="en-US" sz="21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FFFFF"/>
                </a:solidFill>
                <a:ea typeface="NanumGothic"/>
              </a:rPr>
              <a:t>최적화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68400" y="3289300"/>
            <a:ext cx="1727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204F6E"/>
                </a:solidFill>
                <a:ea typeface="NanumGothicExtraBold"/>
              </a:rPr>
              <a:t>해결책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88200" y="1447800"/>
            <a:ext cx="9652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렌더링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최적화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,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필요할까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118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0" y="2781300"/>
            <a:ext cx="7112000" cy="4711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057900" y="3098800"/>
            <a:ext cx="6223000" cy="411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부모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컴포넌트의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state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가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변경될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때마다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// ChildComponent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는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props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변경이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없어도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계속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리렌더링됩니다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>
              <a:solidFill>
                <a:srgbClr val="7DB249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function ParentComponent() {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const [count, setCount] = useState(0);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&lt;div&gt;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&lt;button onClick={() =&gt; setCount(count + 1)}&gt;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 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부모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카운트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: {count}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&lt;/button&gt;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&lt;ChildComponent /&gt; 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}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7734300"/>
            <a:ext cx="15379700" cy="977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100" y="7950200"/>
            <a:ext cx="393700" cy="558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25700" y="8077200"/>
            <a:ext cx="1174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이러한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불필요한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리렌더링은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애플리케이션의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성능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저하로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이어짐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12400" y="1447800"/>
            <a:ext cx="652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메모이제이션이란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82550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5143500"/>
            <a:ext cx="153797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5549900"/>
            <a:ext cx="571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95500" y="5372100"/>
            <a:ext cx="5867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React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에서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사용하는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메모이제이션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관련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Hook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447800" y="6159500"/>
          <a:ext cx="15392400" cy="2413000"/>
        </p:xfrm>
        <a:graphic>
          <a:graphicData uri="http://schemas.openxmlformats.org/drawingml/2006/table">
            <a:tbl>
              <a:tblPr/>
              <a:tblGrid>
                <a:gridCol w="563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Hook/</a:t>
                      </a: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기능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목적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useMemo()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복잡한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연산의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결과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값을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저장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useCallback()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자체를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저장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재생성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방지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React.memo()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컴포넌트의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렌더링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결과를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저장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(Props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같으면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리렌더링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방지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32100"/>
            <a:ext cx="153797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3238500"/>
            <a:ext cx="5715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95500" y="30607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메모이제이션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(Memoization)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7800" y="3860800"/>
            <a:ext cx="154432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동일한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연산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결과를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저장해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두었다가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다시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불필요한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계산을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방지하는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기법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리액트에서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발생할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연산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낭비를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줄이는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방법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21100" y="1447800"/>
            <a:ext cx="13106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React.memo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리렌더링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방지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663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0099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0099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2131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컴포넌트에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전달되는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props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변하지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않으면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리렌더링을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생략하는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고차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(HOC)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00" y="6896100"/>
            <a:ext cx="79883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864600" y="7302500"/>
            <a:ext cx="5715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74200" y="7137400"/>
            <a:ext cx="63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6500" y="7924800"/>
            <a:ext cx="80391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export default React.memo(MyComponent);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같은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props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렌더링되거나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렌더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비용이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효과적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4102100"/>
            <a:ext cx="7112000" cy="4711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17700" y="4356100"/>
            <a:ext cx="6235700" cy="424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import React from 'react';</a:t>
            </a:r>
          </a:p>
          <a:p>
            <a:pPr lvl="0" algn="l">
              <a:lnSpc>
                <a:spcPct val="149400"/>
              </a:lnSpc>
            </a:pPr>
            <a:endParaRPr lang="en-US" sz="1900" b="0" i="0" u="none" strike="noStrike" spc="-10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// ChildComponent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를</a:t>
            </a: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 React.memo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로</a:t>
            </a: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감싸줍니다</a:t>
            </a: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const ChildComponent = React.memo(() =&gt; {</a:t>
            </a: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  console.log("</a:t>
            </a:r>
            <a:r>
              <a:rPr lang="ko-KR" sz="1900" b="0" i="0" u="none" strike="noStrike" spc="-100">
                <a:solidFill>
                  <a:srgbClr val="EEEEEE"/>
                </a:solidFill>
                <a:ea typeface="NanumGothic"/>
              </a:rPr>
              <a:t>자식</a:t>
            </a: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EEEEEE"/>
                </a:solidFill>
                <a:ea typeface="NanumGothic"/>
              </a:rPr>
              <a:t>컴포넌트가</a:t>
            </a: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EEEEEE"/>
                </a:solidFill>
                <a:ea typeface="NanumGothic"/>
              </a:rPr>
              <a:t>렌더링되었습니다</a:t>
            </a: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.");</a:t>
            </a: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  return &lt;div&gt;</a:t>
            </a:r>
            <a:r>
              <a:rPr lang="ko-KR" sz="1900" b="0" i="0" u="none" strike="noStrike" spc="-100">
                <a:solidFill>
                  <a:srgbClr val="EEEEEE"/>
                </a:solidFill>
                <a:ea typeface="NanumGothic"/>
              </a:rPr>
              <a:t>나는</a:t>
            </a: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EEEEEE"/>
                </a:solidFill>
                <a:ea typeface="NanumGothic"/>
              </a:rPr>
              <a:t>자식</a:t>
            </a: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EEEEEE"/>
                </a:solidFill>
                <a:ea typeface="NanumGothic"/>
              </a:rPr>
              <a:t>컴포넌트</a:t>
            </a: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!&lt;/div&gt;;</a:t>
            </a: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});</a:t>
            </a:r>
          </a:p>
          <a:p>
            <a:pPr lvl="0" algn="l">
              <a:lnSpc>
                <a:spcPct val="149400"/>
              </a:lnSpc>
            </a:pPr>
            <a:endParaRPr lang="en-US" sz="1900" b="0" i="0" u="none" strike="noStrike" spc="-10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이제</a:t>
            </a: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부모의</a:t>
            </a: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 count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가</a:t>
            </a: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변경되어도</a:t>
            </a:r>
            <a:b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</a:b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// ChildComponent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는</a:t>
            </a: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리렌더링되지</a:t>
            </a: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7DB249"/>
                </a:solidFill>
                <a:ea typeface="NanumGothic"/>
              </a:rPr>
              <a:t>않습니다</a:t>
            </a: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.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77400" y="1447800"/>
            <a:ext cx="7162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React.memo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한계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6200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59100"/>
            <a:ext cx="7327900" cy="2692400"/>
          </a:xfrm>
          <a:prstGeom prst="rect">
            <a:avLst/>
          </a:prstGeom>
          <a:effectLst>
            <a:outerShdw blurRad="117301" dir="2700000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000" y="3797300"/>
            <a:ext cx="61722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86200" y="3213100"/>
            <a:ext cx="246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문제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상황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49500" y="4127500"/>
            <a:ext cx="55372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부모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컴포넌트에서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ea typeface="NanumGothicBold"/>
              </a:rPr>
              <a:t>함수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정의하여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자식에게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props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전달하면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부모가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리렌더링될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때마다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함수가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새로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생성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6248400"/>
            <a:ext cx="15379700" cy="2120900"/>
          </a:xfrm>
          <a:prstGeom prst="rect">
            <a:avLst/>
          </a:prstGeom>
          <a:effectLst>
            <a:outerShdw blurRad="72809" dir="2700000">
              <a:srgbClr val="333333">
                <a:alpha val="15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2552700" y="7099300"/>
            <a:ext cx="131826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React.memo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로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감싸진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자식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컴포넌트는</a:t>
            </a:r>
          </a:p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매번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"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새로운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"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함수를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props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로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받는다고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인식하여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,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최적화가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실패하고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불필요한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리렌더링이</a:t>
            </a:r>
            <a:r>
              <a:rPr lang="en-US" sz="25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F2F2F2"/>
                </a:solidFill>
                <a:ea typeface="NanumGothic"/>
              </a:rPr>
              <a:t>발생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40700" y="6464300"/>
            <a:ext cx="1993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600" b="1" i="0" u="none" strike="noStrike">
                <a:solidFill>
                  <a:srgbClr val="F2F2F2"/>
                </a:solidFill>
                <a:ea typeface="Pretendard SemiBold"/>
              </a:rPr>
              <a:t>결과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9600" y="2959100"/>
            <a:ext cx="7340600" cy="2692400"/>
          </a:xfrm>
          <a:prstGeom prst="rect">
            <a:avLst/>
          </a:prstGeom>
          <a:effectLst>
            <a:outerShdw blurRad="117301" dir="2700000">
              <a:srgbClr val="333333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3800" y="3810000"/>
            <a:ext cx="61722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925300" y="3225800"/>
            <a:ext cx="246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왜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문제가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될까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20300" y="4140200"/>
            <a:ext cx="62865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자바스크립트에서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함수는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객체</a:t>
            </a:r>
          </a:p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→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매번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새로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생성된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함수는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내용이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같더라도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이전에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만들어진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함수와는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다른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메모리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주소를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가지게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됨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13400" y="1447800"/>
            <a:ext cx="11226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useCallback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으로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함수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재사용하기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35560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0099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0099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2131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함수를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메모이제이션하여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의존성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배열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([])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변경될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때만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함수를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다시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"/>
              </a:rPr>
              <a:t>생성하는</a:t>
            </a:r>
            <a:r>
              <a:rPr lang="en-US" sz="2800" b="0" i="0" u="none" strike="noStrike">
                <a:solidFill>
                  <a:srgbClr val="204F6E"/>
                </a:solidFill>
                <a:latin typeface="NanumGothic"/>
              </a:rPr>
              <a:t> Hook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00" y="5765800"/>
            <a:ext cx="79883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864600" y="6159500"/>
            <a:ext cx="5715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74200" y="5994400"/>
            <a:ext cx="63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6500" y="6794500"/>
            <a:ext cx="80391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React.memo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props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전달할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불필요한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리렌더링을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방지하기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위해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필수적으로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const memoizedCallback = useCallback(() =&gt; { doSomething(a); }, [a]);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4102100"/>
            <a:ext cx="7112000" cy="4711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17700" y="4508500"/>
            <a:ext cx="6223000" cy="392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function ParentComponent() {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const [count, setCount] = useState(0);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 spc="-10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  // ParentComponent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가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리렌더링될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때마다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새로운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함수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생성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방지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const handleClick = useCallback(() =&gt; {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  console.log("</a:t>
            </a:r>
            <a:r>
              <a:rPr lang="ko-KR" sz="1700" b="0" i="0" u="none" strike="noStrike" spc="-100">
                <a:solidFill>
                  <a:srgbClr val="EEEEEE"/>
                </a:solidFill>
                <a:ea typeface="NanumGothic"/>
              </a:rPr>
              <a:t>버튼이</a:t>
            </a: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NanumGothic"/>
              </a:rPr>
              <a:t>클릭되었습니다</a:t>
            </a: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!");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}, []);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//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의존성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배열이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비어있으므로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,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함수는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최초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한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번만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생성</a:t>
            </a:r>
          </a:p>
          <a:p>
            <a:pPr lvl="0" algn="l">
              <a:lnSpc>
                <a:spcPct val="99600"/>
              </a:lnSpc>
            </a:pPr>
            <a:endParaRPr lang="ko-KR" sz="1700" b="0" i="0" u="none" strike="noStrike" spc="-100">
              <a:solidFill>
                <a:srgbClr val="7DB249"/>
              </a:solidFill>
              <a:ea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return &lt;ChildComponent onClick={handleClick} /&gt;;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 spc="-10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/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/ ChildComponent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는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React.memo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로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감싸져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있어야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합니다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const ChildComponent = React.memo(({ onClick }) =&gt; {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// ...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});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21300" y="1447800"/>
            <a:ext cx="11506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useMemo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연산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결과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재사용하기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3263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3009900"/>
            <a:ext cx="2032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611600" y="3035300"/>
            <a:ext cx="203200" cy="1447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5300" y="3213100"/>
            <a:ext cx="147066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비용이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큰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오래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걸리는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)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연산의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결과값을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메모이제이션하여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,</a:t>
            </a:r>
          </a:p>
          <a:p>
            <a:pPr lvl="0" algn="ctr">
              <a:lnSpc>
                <a:spcPct val="145250"/>
              </a:lnSpc>
            </a:pP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의존성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배열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([])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변경될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때만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함수를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다시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실행하고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그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결과값을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반환하는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Hook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6500" y="6400800"/>
            <a:ext cx="79883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864600" y="6807200"/>
            <a:ext cx="5715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474200" y="66294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useCallback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과의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차이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26500" y="7429500"/>
            <a:ext cx="80391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useCallback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(() =&gt; {}, [])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은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자체를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기억하는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반면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, 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useMemo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(() =&gt;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값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, [])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은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1" i="0" u="none" strike="noStrike" dirty="0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함수의</a:t>
            </a:r>
            <a:r>
              <a:rPr lang="en-US" sz="2100" b="1" i="0" u="none" strike="noStrike" dirty="0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100" b="1" i="0" u="none" strike="noStrike" dirty="0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실행</a:t>
            </a:r>
            <a:r>
              <a:rPr lang="en-US" sz="2100" b="1" i="0" u="none" strike="noStrike" dirty="0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100" b="1" i="0" u="none" strike="noStrike" dirty="0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결과</a:t>
            </a:r>
            <a:r>
              <a:rPr lang="en-US" sz="2100" b="1" i="0" u="none" strike="noStrike" dirty="0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(</a:t>
            </a:r>
            <a:r>
              <a:rPr lang="ko-KR" sz="2100" b="1" i="0" u="none" strike="noStrike" dirty="0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값</a:t>
            </a:r>
            <a:r>
              <a:rPr lang="en-US" sz="2100" b="1" i="0" u="none" strike="noStrike" dirty="0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)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기억</a:t>
            </a:r>
            <a:b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</a:b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*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useCallback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(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fn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, deps)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은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useMemo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(() =&gt; 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fn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, deps)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같음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4864100"/>
            <a:ext cx="7112000" cy="382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17700" y="5207000"/>
            <a:ext cx="6223000" cy="314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배열의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길이를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계산하는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복잡한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연산이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있다고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가정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const hardCalculate = (list) =&gt; {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console.log("</a:t>
            </a:r>
            <a:r>
              <a:rPr lang="ko-KR" sz="1700" b="0" i="0" u="none" strike="noStrike" spc="-100">
                <a:solidFill>
                  <a:srgbClr val="EEEEEE"/>
                </a:solidFill>
                <a:ea typeface="NanumGothic"/>
              </a:rPr>
              <a:t>복잡한</a:t>
            </a: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NanumGothic"/>
              </a:rPr>
              <a:t>계산</a:t>
            </a: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NanumGothic"/>
              </a:rPr>
              <a:t>중</a:t>
            </a: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...");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return list.length;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};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 spc="-10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function MyComponent({ list }) {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  // list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가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변경될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때만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hardCalculate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함수가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7DB249"/>
                </a:solidFill>
                <a:ea typeface="NanumGothic"/>
              </a:rPr>
              <a:t>실행됩니다</a:t>
            </a:r>
            <a:r>
              <a:rPr lang="en-US" sz="1700" b="0" i="0" u="none" strike="noStrike" spc="-100">
                <a:solidFill>
                  <a:srgbClr val="7DB249"/>
                </a:solidFill>
                <a:latin typeface="NanumGothic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const count = useMemo(() =&gt; hardCalculate(list), [list]);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 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  return &lt;div&gt;</a:t>
            </a:r>
            <a:r>
              <a:rPr lang="ko-KR" sz="1700" b="0" i="0" u="none" strike="noStrike" spc="-100">
                <a:solidFill>
                  <a:srgbClr val="EEEEEE"/>
                </a:solidFill>
                <a:ea typeface="NanumGothic"/>
              </a:rPr>
              <a:t>배열의</a:t>
            </a: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NanumGothic"/>
              </a:rPr>
              <a:t>길이</a:t>
            </a: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: {count}&lt;/div&gt;;</a:t>
            </a:r>
          </a:p>
          <a:p>
            <a:pPr lvl="0" algn="l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Gothic"/>
              </a:rPr>
              <a:t>}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58100" y="1447800"/>
            <a:ext cx="9182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React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렌더링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최적화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6007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3784600"/>
            <a:ext cx="5346700" cy="524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100" y="3784600"/>
            <a:ext cx="7556500" cy="2349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2819400"/>
            <a:ext cx="15481300" cy="7874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300" y="3022600"/>
            <a:ext cx="279400" cy="381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918200" y="3035300"/>
            <a:ext cx="6819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useMemo, useCallback, React.memo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렌더링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최적화하기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58100" y="1447800"/>
            <a:ext cx="9182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React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렌더링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최적화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600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987800"/>
            <a:ext cx="8534400" cy="427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00" y="3987800"/>
            <a:ext cx="6019800" cy="4279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2819400"/>
            <a:ext cx="15481300" cy="787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300" y="3022600"/>
            <a:ext cx="279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18200" y="3035300"/>
            <a:ext cx="6819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useMemo, useCallback, React.memo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렌더링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최적화하기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44100" y="1447800"/>
            <a:ext cx="6896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Props Drilling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886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5905500"/>
            <a:ext cx="2997200" cy="2273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900" y="5905500"/>
            <a:ext cx="3213100" cy="2298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2946400"/>
            <a:ext cx="203200" cy="149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6611600" y="2959100"/>
            <a:ext cx="203200" cy="1447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65300" y="3149600"/>
            <a:ext cx="147066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최상위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컴포넌트의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상태를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깊숙한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곳에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있는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하위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컴포넌트로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전달하기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위해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,</a:t>
            </a:r>
          </a:p>
          <a:p>
            <a:pPr lvl="0" algn="ctr">
              <a:lnSpc>
                <a:spcPct val="145250"/>
              </a:lnSpc>
            </a:pP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중간에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있는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여러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컴포넌트들을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거쳐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props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를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계속해서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내려보내는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현상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7848600" y="6819900"/>
            <a:ext cx="88900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코드의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가독성이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떨어지고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구조가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복잡해짐</a:t>
            </a:r>
          </a:p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유지보수가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매우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어려워짐</a:t>
            </a:r>
          </a:p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실제로는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props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필요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없는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중간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컴포넌트들이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불필요한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렌더링을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유발할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5334000"/>
            <a:ext cx="90805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772400" y="5867400"/>
            <a:ext cx="5715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369300" y="56388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문제점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8367A-CBF6-77A0-2CFB-24B2E9ADF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6419BB-153C-385B-7F1A-8168CE11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1500"/>
            <a:ext cx="17094200" cy="88265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F30B4C5-EA2C-8FC3-FFD2-D3DCF4B9DA00}"/>
              </a:ext>
            </a:extLst>
          </p:cNvPr>
          <p:cNvSpPr txBox="1"/>
          <p:nvPr/>
        </p:nvSpPr>
        <p:spPr>
          <a:xfrm>
            <a:off x="7188200" y="1447800"/>
            <a:ext cx="96393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핵심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개발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도구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바벨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&amp;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웹팩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2AD445-E6D5-85CE-023E-5F4C39FF3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130800" cy="381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06E97218-02E2-60F1-3B0E-807CB45FFB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BAE4D30A-40E2-BA1A-12F2-75152858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4B260A9-BFEB-4A3E-0406-D2D32EF647D5}"/>
              </a:ext>
            </a:extLst>
          </p:cNvPr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DCE965A-B57A-01BF-14BC-F1DFA5AF3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136900"/>
            <a:ext cx="7607300" cy="3797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EA9F1B5-52FA-DB16-D8F7-9DF490FDD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01800" y="3860800"/>
            <a:ext cx="368300" cy="381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3481268-6F04-6449-92D4-1A260FDA34C3}"/>
              </a:ext>
            </a:extLst>
          </p:cNvPr>
          <p:cNvSpPr txBox="1"/>
          <p:nvPr/>
        </p:nvSpPr>
        <p:spPr>
          <a:xfrm>
            <a:off x="1828800" y="4559300"/>
            <a:ext cx="6934200" cy="203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모듈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번들러</a:t>
            </a:r>
          </a:p>
          <a:p>
            <a:pPr marL="342900" lvl="0" indent="-342900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여러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개로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나누어진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파일들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(JS, CSS,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이미지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등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)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을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하나의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파일로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합쳐주고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(</a:t>
            </a:r>
            <a:r>
              <a:rPr lang="ko-KR" altLang="ko-KR" sz="1900" dirty="0" err="1">
                <a:solidFill>
                  <a:srgbClr val="204F6E"/>
                </a:solidFill>
                <a:ea typeface="NanumGothic"/>
              </a:rPr>
              <a:t>번들링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),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코드의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용량을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최적화하는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도구</a:t>
            </a:r>
          </a:p>
          <a:p>
            <a:pPr marL="342900" lvl="0" indent="-342900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웹사이트의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로딩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속도를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향상시키는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데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결정적인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역할을</a:t>
            </a:r>
            <a:r>
              <a:rPr lang="en-US" altLang="ko-KR" sz="1900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ko-KR" sz="1900" dirty="0">
                <a:solidFill>
                  <a:srgbClr val="204F6E"/>
                </a:solidFill>
                <a:ea typeface="NanumGothic"/>
              </a:rPr>
              <a:t>함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DE68D6E-7E2C-CC52-F468-99C85C3D7909}"/>
              </a:ext>
            </a:extLst>
          </p:cNvPr>
          <p:cNvSpPr txBox="1"/>
          <p:nvPr/>
        </p:nvSpPr>
        <p:spPr>
          <a:xfrm>
            <a:off x="2108200" y="3632200"/>
            <a:ext cx="467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altLang="ko-KR" sz="3000" dirty="0" err="1">
                <a:solidFill>
                  <a:srgbClr val="204F6E"/>
                </a:solidFill>
                <a:ea typeface="NanumGothicExtraBold"/>
              </a:rPr>
              <a:t>웹팩</a:t>
            </a:r>
            <a:r>
              <a:rPr lang="en-US" altLang="ko-KR" sz="3000" dirty="0">
                <a:solidFill>
                  <a:srgbClr val="204F6E"/>
                </a:solidFill>
                <a:latin typeface="NanumGothicExtraBold"/>
              </a:rPr>
              <a:t> (Webpack)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F758E04-EB49-2D7B-A7DA-AE4607AD9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2900" y="3136900"/>
            <a:ext cx="7607300" cy="37973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D1DFB9C-FCE5-D243-8AC2-5FF998BBAEA3}"/>
              </a:ext>
            </a:extLst>
          </p:cNvPr>
          <p:cNvSpPr txBox="1"/>
          <p:nvPr/>
        </p:nvSpPr>
        <p:spPr>
          <a:xfrm>
            <a:off x="9601200" y="3467100"/>
            <a:ext cx="6921500" cy="273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altLang="ko-KR" b="1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npm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b="1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i</a:t>
            </a:r>
            <a:r>
              <a:rPr lang="ko-KR" altLang="en-US" b="1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en-US" altLang="ko-KR" b="1" dirty="0">
                <a:solidFill>
                  <a:srgbClr val="21252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webpack webpack-cli</a:t>
            </a:r>
            <a:r>
              <a:rPr lang="ko-KR" altLang="en-US" b="1" dirty="0">
                <a:solidFill>
                  <a:srgbClr val="21252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en-US" altLang="ko-KR" b="1" dirty="0">
              <a:solidFill>
                <a:srgbClr val="212529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altLang="ko-KR" b="1" dirty="0" err="1">
                <a:solidFill>
                  <a:srgbClr val="21252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pakage.json</a:t>
            </a:r>
            <a:r>
              <a:rPr lang="en-US" altLang="ko-KR" b="1" dirty="0">
                <a:solidFill>
                  <a:srgbClr val="21252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: </a:t>
            </a:r>
            <a:r>
              <a:rPr lang="en-US" altLang="ko-KR" b="1" dirty="0">
                <a:solidFill>
                  <a:srgbClr val="FF0000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"bundle": "webpack --mode=development"</a:t>
            </a:r>
          </a:p>
          <a:p>
            <a:pPr marL="342900" indent="-342900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endParaRPr lang="en-US" altLang="ko-KR" b="1" dirty="0">
              <a:solidFill>
                <a:srgbClr val="FF000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altLang="ko-KR" b="1" dirty="0" err="1">
                <a:solidFill>
                  <a:srgbClr val="21252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npm</a:t>
            </a:r>
            <a:r>
              <a:rPr lang="en-US" altLang="ko-KR" b="1" dirty="0">
                <a:solidFill>
                  <a:srgbClr val="212529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run bundle</a:t>
            </a:r>
            <a:endParaRPr lang="en-US" altLang="ko-KR" b="1" dirty="0">
              <a:solidFill>
                <a:srgbClr val="FF0000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marL="342900" indent="-342900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&lt;script </a:t>
            </a:r>
            <a:r>
              <a:rPr lang="en-US" altLang="ko-KR" b="1" i="1" dirty="0" err="1">
                <a:solidFill>
                  <a:srgbClr val="FF0000"/>
                </a:solidFill>
                <a:highlight>
                  <a:srgbClr val="FFFF00"/>
                </a:highligh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src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="</a:t>
            </a:r>
            <a:r>
              <a:rPr lang="en-US" altLang="ko-KR" b="1" dirty="0" err="1">
                <a:solidFill>
                  <a:srgbClr val="FF0000"/>
                </a:solidFill>
                <a:highlight>
                  <a:srgbClr val="FFFF00"/>
                </a:highligh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dist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/main.js"&gt;&lt;/script&gt;</a:t>
            </a:r>
          </a:p>
          <a:p>
            <a:pPr marL="342900" lvl="0" indent="-342900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endParaRPr lang="ko-KR" sz="1900" b="0" i="0" u="none" strike="noStrike" dirty="0">
              <a:solidFill>
                <a:srgbClr val="204F6E"/>
              </a:solidFill>
              <a:ea typeface="NanumGothic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8C61999-BBD0-3D1C-3814-1F7D6BFCC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7429500"/>
            <a:ext cx="15379700" cy="11684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49885F47-6303-4B14-CE71-37ED0B8A8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01800" y="7531100"/>
            <a:ext cx="368300" cy="381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3DAB3592-F84C-E66E-178C-63752002A819}"/>
              </a:ext>
            </a:extLst>
          </p:cNvPr>
          <p:cNvSpPr txBox="1"/>
          <p:nvPr/>
        </p:nvSpPr>
        <p:spPr>
          <a:xfrm>
            <a:off x="2120900" y="7988300"/>
            <a:ext cx="10579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204F6E"/>
                </a:solidFill>
                <a:latin typeface="NanumGothicExtraBold"/>
              </a:rPr>
              <a:t>Create React App (CRA)</a:t>
            </a:r>
            <a:r>
              <a:rPr lang="ko-KR" sz="2400" b="0" i="0" u="none" strike="noStrike" dirty="0">
                <a:solidFill>
                  <a:srgbClr val="204F6E"/>
                </a:solidFill>
                <a:ea typeface="NanumGothicExtraBold"/>
              </a:rPr>
              <a:t>을</a:t>
            </a:r>
            <a:r>
              <a:rPr lang="en-US" sz="24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 dirty="0">
                <a:solidFill>
                  <a:srgbClr val="204F6E"/>
                </a:solidFill>
                <a:ea typeface="NanumGothicExtraBold"/>
              </a:rPr>
              <a:t>사용하면</a:t>
            </a:r>
            <a:r>
              <a:rPr lang="en-US" sz="24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 dirty="0">
                <a:solidFill>
                  <a:srgbClr val="204F6E"/>
                </a:solidFill>
                <a:ea typeface="NanumGothicExtraBold"/>
              </a:rPr>
              <a:t>복잡한</a:t>
            </a:r>
            <a:r>
              <a:rPr lang="en-US" sz="24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 dirty="0">
                <a:solidFill>
                  <a:srgbClr val="204F6E"/>
                </a:solidFill>
                <a:ea typeface="NanumGothicExtraBold"/>
              </a:rPr>
              <a:t>설정들이</a:t>
            </a:r>
            <a:r>
              <a:rPr lang="en-US" sz="24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 dirty="0">
                <a:solidFill>
                  <a:srgbClr val="204F6E"/>
                </a:solidFill>
                <a:ea typeface="NanumGothicExtraBold"/>
              </a:rPr>
              <a:t>모두</a:t>
            </a:r>
            <a:r>
              <a:rPr lang="en-US" sz="24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 dirty="0">
                <a:solidFill>
                  <a:srgbClr val="204F6E"/>
                </a:solidFill>
                <a:ea typeface="NanumGothicExtraBold"/>
              </a:rPr>
              <a:t>자동화됨</a:t>
            </a:r>
          </a:p>
        </p:txBody>
      </p:sp>
    </p:spTree>
    <p:extLst>
      <p:ext uri="{BB962C8B-B14F-4D97-AF65-F5344CB8AC3E}">
        <p14:creationId xmlns:p14="http://schemas.microsoft.com/office/powerpoint/2010/main" val="41315332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09300" y="1447800"/>
            <a:ext cx="5930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Context API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88519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00" y="4864100"/>
            <a:ext cx="4914900" cy="360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2946400"/>
            <a:ext cx="203200" cy="149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611600" y="2959100"/>
            <a:ext cx="203200" cy="1447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3149600"/>
            <a:ext cx="147066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React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내장된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기능으로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,</a:t>
            </a:r>
          </a:p>
          <a:p>
            <a:pPr lvl="0" algn="ctr">
              <a:lnSpc>
                <a:spcPct val="145250"/>
              </a:lnSpc>
            </a:pP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Props Drilling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없이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트리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전체에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전역적으로</a:t>
            </a:r>
            <a:r>
              <a:rPr lang="en-US" sz="25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상태를</a:t>
            </a:r>
            <a:r>
              <a:rPr lang="en-US" sz="25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"</a:t>
            </a:r>
            <a:r>
              <a:rPr lang="ko-KR" sz="25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공급</a:t>
            </a:r>
            <a:r>
              <a:rPr lang="en-US" sz="25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"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할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있게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해주는</a:t>
            </a:r>
            <a:r>
              <a:rPr lang="en-US" sz="25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500" b="0" i="0" u="none" strike="noStrike">
                <a:solidFill>
                  <a:srgbClr val="204F6E"/>
                </a:solidFill>
                <a:ea typeface="NanumGothic"/>
              </a:rPr>
              <a:t>도구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3" name="TextBox 13"/>
          <p:cNvSpPr txBox="1"/>
          <p:nvPr/>
        </p:nvSpPr>
        <p:spPr>
          <a:xfrm>
            <a:off x="8343900" y="7124700"/>
            <a:ext cx="83439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Context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트리에서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일종의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"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터널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"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만들어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</a:t>
            </a:r>
            <a:br>
              <a:rPr lang="en-US" sz="21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어떤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깊이의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터널을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통해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데이터에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바로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접근할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800" y="5638800"/>
            <a:ext cx="86233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216900" y="6172200"/>
            <a:ext cx="5715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813800" y="59436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핵심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96000" y="1447800"/>
            <a:ext cx="10744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Context API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3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가지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핵심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요소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038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276600"/>
            <a:ext cx="51943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3810000"/>
            <a:ext cx="5715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87500" y="4762500"/>
            <a:ext cx="49657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Context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</a:t>
            </a:r>
          </a:p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Provider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Consumer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포함</a:t>
            </a:r>
          </a:p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밖에서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번만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95500" y="3619500"/>
            <a:ext cx="4241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Context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생성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: createContext()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6477000"/>
            <a:ext cx="5194300" cy="1752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6946900"/>
            <a:ext cx="49403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export const MyContext = React.createContext();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276600"/>
            <a:ext cx="4787900" cy="111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819900" y="3810000"/>
            <a:ext cx="5715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934200" y="4762500"/>
            <a:ext cx="44831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Context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하위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컴포넌트들을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감싸고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value prop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통해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공유할</a:t>
            </a:r>
          </a:p>
          <a:p>
            <a:pPr lvl="0" algn="ctr">
              <a:lnSpc>
                <a:spcPct val="141100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데이터를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전달하는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"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공급자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"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역할을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29500" y="3632200"/>
            <a:ext cx="3276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Context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제공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: Provider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0" y="6477000"/>
            <a:ext cx="4787900" cy="1752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6883400" y="6946900"/>
            <a:ext cx="46228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&lt;MyContext.Provider value={{ data, actions }}&gt;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&lt;App /&gt;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&lt;/MyContext.Provider&gt;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60200" y="4762500"/>
            <a:ext cx="49657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공급된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데이터를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사용하는</a:t>
            </a:r>
          </a:p>
          <a:p>
            <a:pPr lvl="0" algn="ctr">
              <a:lnSpc>
                <a:spcPct val="141100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"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소비자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"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역할을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Hook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45900" y="3276600"/>
            <a:ext cx="5194300" cy="111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684000" y="3810000"/>
            <a:ext cx="571500" cy="38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293600" y="3403600"/>
            <a:ext cx="4241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Context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사용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:</a:t>
            </a:r>
          </a:p>
          <a:p>
            <a:pPr lvl="0" algn="just">
              <a:lnSpc>
                <a:spcPct val="12532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Consumer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또는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useContext()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5900" y="6477000"/>
            <a:ext cx="5194300" cy="1752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798300" y="6946900"/>
            <a:ext cx="49403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const { data, actions } = useContext(MyContext);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54700" y="1447800"/>
            <a:ext cx="10985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Context API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성능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최적화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3797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46400"/>
            <a:ext cx="6197600" cy="5626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2959100"/>
            <a:ext cx="7327900" cy="2692400"/>
          </a:xfrm>
          <a:prstGeom prst="rect">
            <a:avLst/>
          </a:prstGeom>
          <a:effectLst>
            <a:outerShdw blurRad="117301" dir="2700000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3800" y="3797300"/>
            <a:ext cx="61722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0" y="3213100"/>
            <a:ext cx="246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문제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상황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1300" y="4127500"/>
            <a:ext cx="55372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Provider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value prop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{ ... }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같이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객체를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직접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전달하면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부모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리렌더링될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때마다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매번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새로운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객체가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생성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6007100"/>
            <a:ext cx="7327900" cy="2565400"/>
          </a:xfrm>
          <a:prstGeom prst="rect">
            <a:avLst/>
          </a:prstGeom>
          <a:effectLst>
            <a:outerShdw blurRad="106044" dir="2700000">
              <a:srgbClr val="333333">
                <a:alpha val="15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9944100" y="6972300"/>
            <a:ext cx="6464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value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가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계속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바뀌었다고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인식되어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,</a:t>
            </a:r>
          </a:p>
          <a:p>
            <a:pPr lvl="0" algn="ctr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Context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사용하는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모든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자식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컴포넌트들이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불필요하게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리렌더링되는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성능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문제가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발생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66600" y="6324600"/>
            <a:ext cx="1993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600" b="1" i="0" u="none" strike="noStrike">
                <a:solidFill>
                  <a:srgbClr val="F2F2F2"/>
                </a:solidFill>
                <a:ea typeface="Pretendard SemiBold"/>
              </a:rPr>
              <a:t>결과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404100" y="1447800"/>
            <a:ext cx="9436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Context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분리를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최적화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346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46400"/>
            <a:ext cx="5537200" cy="5626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100" y="2959100"/>
            <a:ext cx="8674100" cy="2692400"/>
          </a:xfrm>
          <a:prstGeom prst="rect">
            <a:avLst/>
          </a:prstGeom>
          <a:effectLst>
            <a:outerShdw blurRad="117301" dir="2700000">
              <a:srgbClr val="333333">
                <a:alpha val="15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3797300"/>
            <a:ext cx="7899400" cy="25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64900" y="3213100"/>
            <a:ext cx="2463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해결책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23300" y="4318000"/>
            <a:ext cx="77470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데이터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변경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(dispatch)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보통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업데이트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주기가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다름</a:t>
            </a:r>
          </a:p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→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둘을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별개의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Context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분리하여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 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불필요한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리렌더링을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방지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6100" y="6007100"/>
            <a:ext cx="8674100" cy="2565400"/>
          </a:xfrm>
          <a:prstGeom prst="rect">
            <a:avLst/>
          </a:prstGeom>
          <a:effectLst>
            <a:outerShdw blurRad="106044" dir="2700000">
              <a:srgbClr val="333333">
                <a:alpha val="15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8636000" y="7150100"/>
            <a:ext cx="77216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dispatch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함수만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필요한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컴포넌트는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StateContext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가</a:t>
            </a:r>
          </a:p>
          <a:p>
            <a:pPr lvl="0" algn="ctr">
              <a:lnSpc>
                <a:spcPct val="107899"/>
              </a:lnSpc>
            </a:pP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변경되어도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리렌더링되지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않으므로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성능이</a:t>
            </a:r>
            <a:r>
              <a:rPr lang="en-US" sz="2100" b="0" i="0" u="none" strike="noStrike">
                <a:solidFill>
                  <a:srgbClr val="F2F2F2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F2F2F2"/>
                </a:solidFill>
                <a:ea typeface="NanumGothic"/>
              </a:rPr>
              <a:t>최적화됨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06200" y="6324600"/>
            <a:ext cx="1993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600" b="1" i="0" u="none" strike="noStrike">
                <a:solidFill>
                  <a:srgbClr val="F2F2F2"/>
                </a:solidFill>
                <a:ea typeface="Pretendard SemiBold"/>
              </a:rPr>
              <a:t>결과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030200" y="1447800"/>
            <a:ext cx="3810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Redux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0972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2946400"/>
            <a:ext cx="2032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2959100"/>
            <a:ext cx="203200" cy="1447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5300" y="3149600"/>
            <a:ext cx="147066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컴포넌트들의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상태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관련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로직을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다른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파일로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분리하여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,</a:t>
            </a:r>
          </a:p>
          <a:p>
            <a:pPr lvl="0" algn="ctr">
              <a:lnSpc>
                <a:spcPct val="145250"/>
              </a:lnSpc>
            </a:pP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애플리케이션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전체의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상태를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효율적이고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예측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가능하게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관리하는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별도의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라이브러리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892800"/>
            <a:ext cx="15379700" cy="274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28900" y="5689600"/>
            <a:ext cx="952500" cy="63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019300" y="5486400"/>
            <a:ext cx="9525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108200" y="6680200"/>
            <a:ext cx="140589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상태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변경에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대한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엄격한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규칙을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적용하여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,</a:t>
            </a:r>
          </a:p>
          <a:p>
            <a:pPr lvl="0" algn="ctr">
              <a:lnSpc>
                <a:spcPct val="132800"/>
              </a:lnSpc>
            </a:pP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언제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,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어디서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,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어떻게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,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왜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상태가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변경되었는지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쉽게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추적할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수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있도록</a:t>
            </a:r>
            <a:r>
              <a:rPr lang="en-US" sz="3000" b="0" i="0" u="none" strike="noStrike">
                <a:solidFill>
                  <a:srgbClr val="00577E"/>
                </a:solidFill>
                <a:latin typeface="NanumGothic"/>
              </a:rPr>
              <a:t> </a:t>
            </a:r>
            <a:r>
              <a:rPr lang="ko-KR" sz="3000" b="0" i="0" u="none" strike="noStrike">
                <a:solidFill>
                  <a:srgbClr val="00577E"/>
                </a:solidFill>
                <a:ea typeface="NanumGothic"/>
              </a:rPr>
              <a:t>돕는다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817100" y="1447800"/>
            <a:ext cx="7023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Redux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3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가지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원칙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759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46400"/>
            <a:ext cx="41275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3784600"/>
            <a:ext cx="11684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05500" y="3378200"/>
            <a:ext cx="10972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애플리케이션의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하나의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스토어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(Store)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안에서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하나의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객체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트리로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관리됨</a:t>
            </a:r>
            <a:br>
              <a:rPr lang="ko-KR" sz="20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예측하기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쉬워짐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5800" y="3365500"/>
            <a:ext cx="3479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하나의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스토어</a:t>
            </a:r>
          </a:p>
          <a:p>
            <a:pPr lvl="0" algn="ctr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ExtraBold"/>
              </a:rPr>
              <a:t>(Single source of truth)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902200"/>
            <a:ext cx="4127500" cy="170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5740400"/>
            <a:ext cx="11684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05500" y="5334000"/>
            <a:ext cx="10972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직접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수정하는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것은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불가능하며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오직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액션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(Action)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객체를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전달해야만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변경할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  <a:br>
              <a:rPr lang="ko-KR" sz="20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불변성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유지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6870700"/>
            <a:ext cx="4127500" cy="170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7696200"/>
            <a:ext cx="1168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905500" y="7302500"/>
            <a:ext cx="10972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변경은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순수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함수인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리듀서</a:t>
            </a:r>
            <a:r>
              <a:rPr lang="en-US" sz="20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(Reducer)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의해서만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이루어져야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함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동일한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입력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이전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액션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대해서는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항상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동일한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출력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새로운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반환해야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55800" y="5245100"/>
            <a:ext cx="3479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상태는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읽기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전용</a:t>
            </a:r>
          </a:p>
          <a:p>
            <a:pPr lvl="0" algn="ctr">
              <a:lnSpc>
                <a:spcPct val="116199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ExtraBold"/>
              </a:rPr>
              <a:t>(State is read-only)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5800" y="7200900"/>
            <a:ext cx="34798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리듀서는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순수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함수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en-US" sz="1400" b="0" i="0" u="none" strike="noStrike">
                <a:solidFill>
                  <a:srgbClr val="204F6E"/>
                </a:solidFill>
                <a:latin typeface="NanumGothicExtraBold"/>
              </a:rPr>
              <a:t>(Changes are made with pure functions)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661400" y="1447800"/>
            <a:ext cx="8178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Redux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핵심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구성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요소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604000" cy="381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47800" y="2946400"/>
          <a:ext cx="15379700" cy="5600700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요소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역할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Action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변경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요청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어떤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변화가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필요한지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설명하는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객체</a:t>
                      </a:r>
                      <a:endParaRPr lang="en-US" sz="1100"/>
                    </a:p>
                    <a:p>
                      <a:pPr lvl="0" algn="ctr">
                        <a:lnSpc>
                          <a:spcPct val="149400"/>
                        </a:lnSpc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type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속성은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필수</a:t>
                      </a:r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Dispatch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액션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발생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컴포넌트에서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스토어로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액션을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보내는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</a:t>
                      </a:r>
                      <a:endParaRPr lang="en-US" sz="1100"/>
                    </a:p>
                    <a:p>
                      <a:pPr lvl="0" algn="ctr">
                        <a:lnSpc>
                          <a:spcPct val="149400"/>
                        </a:lnSpc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dispatch(action)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형태로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사용</a:t>
                      </a:r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Reducer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변경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처리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현재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액션을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받아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새로운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반환하는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순수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Store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저장소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앱의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모든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담겨있는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단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하나의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공간</a:t>
                      </a:r>
                      <a:endParaRPr lang="en-US" sz="1100"/>
                    </a:p>
                    <a:p>
                      <a:pPr lvl="0" algn="ctr">
                        <a:lnSpc>
                          <a:spcPct val="149400"/>
                        </a:lnSpc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dispatch, subscribe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등의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내장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포함</a:t>
                      </a:r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Subscribe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변화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감지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4940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스토어의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변경될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때마다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특정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실행</a:t>
                      </a:r>
                      <a:endParaRPr lang="en-US" sz="1100"/>
                    </a:p>
                    <a:p>
                      <a:pPr lvl="0" algn="ctr">
                        <a:lnSpc>
                          <a:spcPct val="149400"/>
                        </a:lnSpc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(React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에서는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useSelector Hook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역할을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대신함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902700" y="1447800"/>
            <a:ext cx="7937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미들웨어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(Middleware)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845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4038600"/>
            <a:ext cx="203200" cy="149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4051300"/>
            <a:ext cx="203200" cy="1447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5300" y="4229100"/>
            <a:ext cx="147066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액션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(Action)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이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디스패치되어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리듀서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(Reducer)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에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도달하기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전에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,</a:t>
            </a:r>
          </a:p>
          <a:p>
            <a:pPr lvl="0" algn="ctr">
              <a:lnSpc>
                <a:spcPct val="145250"/>
              </a:lnSpc>
            </a:pP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중간에서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추가적인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작업을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처리할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수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있게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해주는</a:t>
            </a:r>
            <a:r>
              <a:rPr lang="en-US" sz="25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500" b="1" i="0" u="none" strike="noStrike">
                <a:solidFill>
                  <a:srgbClr val="204F6E"/>
                </a:solidFill>
                <a:ea typeface="NanumGothicBold"/>
              </a:rPr>
              <a:t>기능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844800"/>
            <a:ext cx="15379700" cy="97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6100" y="3060700"/>
            <a:ext cx="393700" cy="558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425700" y="3187700"/>
            <a:ext cx="1174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Context API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에는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없는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Redux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핵심적인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장점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5829300"/>
            <a:ext cx="153797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498600" y="6235700"/>
            <a:ext cx="5715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95500" y="60579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미들웨어로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할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있는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작업들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8300" y="6858000"/>
            <a:ext cx="150622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특정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조건에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따라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액션을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무시시키거나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수정하기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액션이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실행될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때마다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콘솔에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출력하기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로깅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비동기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작업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처리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서버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API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호출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특정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액션을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기반으로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다른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액션을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연쇄적으로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발생시키기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255000" y="1447800"/>
            <a:ext cx="8572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Redux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언제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써야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할까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197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6100" y="3162300"/>
            <a:ext cx="4864100" cy="510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0" y="3149600"/>
            <a:ext cx="36703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9800" y="5664200"/>
            <a:ext cx="40640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3900" y="3670300"/>
            <a:ext cx="19685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20800" y="3886200"/>
            <a:ext cx="774700" cy="1257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382500" y="7086600"/>
            <a:ext cx="4038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577E"/>
                </a:solidFill>
                <a:latin typeface="NanumGothic"/>
              </a:rPr>
              <a:t>Yes: </a:t>
            </a:r>
            <a:r>
              <a:rPr lang="ko-KR" sz="2200" b="0" i="0" u="none" strike="noStrike">
                <a:solidFill>
                  <a:srgbClr val="00577E"/>
                </a:solidFill>
                <a:ea typeface="NanumGothic"/>
              </a:rPr>
              <a:t>리덕스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577E"/>
                </a:solidFill>
                <a:latin typeface="NanumGothic"/>
              </a:rPr>
              <a:t>No: Context API </a:t>
            </a:r>
            <a:r>
              <a:rPr lang="ko-KR" sz="2200" b="0" i="0" u="none" strike="noStrike">
                <a:solidFill>
                  <a:srgbClr val="00577E"/>
                </a:solidFill>
                <a:ea typeface="NanumGothic"/>
              </a:rPr>
              <a:t>또는</a:t>
            </a:r>
            <a:r>
              <a:rPr lang="en-US" sz="2200" b="0" i="0" u="none" strike="noStrike">
                <a:solidFill>
                  <a:srgbClr val="00577E"/>
                </a:solidFill>
                <a:latin typeface="NanumGothic"/>
              </a:rPr>
              <a:t> MobX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76100" y="5930900"/>
            <a:ext cx="485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리덕스를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배워보니까</a:t>
            </a:r>
            <a:b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</a:b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사용하는게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편한가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?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5600" y="3251200"/>
            <a:ext cx="4864100" cy="5016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5200" y="3149600"/>
            <a:ext cx="3670300" cy="24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2000" y="5676900"/>
            <a:ext cx="40640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6100" y="3670300"/>
            <a:ext cx="1955800" cy="175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12200" y="3886200"/>
            <a:ext cx="863600" cy="1257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80300" y="7086600"/>
            <a:ext cx="3340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577E"/>
                </a:solidFill>
                <a:latin typeface="NanumGothic"/>
              </a:rPr>
              <a:t>Yes: </a:t>
            </a:r>
            <a:r>
              <a:rPr lang="ko-KR" sz="2200" b="0" i="0" u="none" strike="noStrike">
                <a:solidFill>
                  <a:srgbClr val="00577E"/>
                </a:solidFill>
                <a:ea typeface="NanumGothic"/>
              </a:rPr>
              <a:t>리덕스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577E"/>
                </a:solidFill>
                <a:latin typeface="NanumGothic"/>
              </a:rPr>
              <a:t>No: Context API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18300" y="5930900"/>
            <a:ext cx="485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비동기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작업을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 </a:t>
            </a:r>
            <a:b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</a:b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자주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하게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되는가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?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7800" y="3238500"/>
            <a:ext cx="4864100" cy="5016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3149600"/>
            <a:ext cx="3670300" cy="24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200" y="5689600"/>
            <a:ext cx="40640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300" y="3657600"/>
            <a:ext cx="1968500" cy="175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54400" y="3898900"/>
            <a:ext cx="876300" cy="1257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222500" y="7086600"/>
            <a:ext cx="33401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577E"/>
                </a:solidFill>
                <a:latin typeface="NanumGothic"/>
              </a:rPr>
              <a:t>Yes: </a:t>
            </a:r>
            <a:r>
              <a:rPr lang="ko-KR" sz="2200" b="0" i="0" u="none" strike="noStrike">
                <a:solidFill>
                  <a:srgbClr val="00577E"/>
                </a:solidFill>
                <a:ea typeface="NanumGothic"/>
              </a:rPr>
              <a:t>리덕스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00577E"/>
                </a:solidFill>
                <a:latin typeface="NanumGothic"/>
              </a:rPr>
              <a:t>No: Context API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60500" y="6146800"/>
            <a:ext cx="4851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프로젝트의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규모가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00577E"/>
                </a:solidFill>
                <a:ea typeface="NanumGothicExtraBold"/>
              </a:rPr>
              <a:t>큰가</a:t>
            </a:r>
            <a:r>
              <a:rPr lang="en-US" sz="2800" b="0" i="0" u="none" strike="noStrike">
                <a:solidFill>
                  <a:srgbClr val="00577E"/>
                </a:solidFill>
                <a:latin typeface="NanumGothicExtraBold"/>
              </a:rPr>
              <a:t>?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-3352800"/>
            <a:ext cx="19913600" cy="2087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라우팅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407400" y="1447800"/>
            <a:ext cx="8432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ECMAScript 6 (ES6)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6337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100" y="6731000"/>
            <a:ext cx="82931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731500" y="7454900"/>
            <a:ext cx="4953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417300" y="7112000"/>
            <a:ext cx="46355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React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클래스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화살표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모듈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시스템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</a:t>
            </a:r>
          </a:p>
          <a:p>
            <a:pPr lvl="0" algn="l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ES6+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문법을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적극적으로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86800" y="7277100"/>
            <a:ext cx="2311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React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와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ES6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7100" y="5029200"/>
            <a:ext cx="8280400" cy="147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731500" y="5740400"/>
            <a:ext cx="495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17300" y="5410200"/>
            <a:ext cx="5168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코드가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간결해지고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유지보수가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쉬우며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</a:t>
            </a:r>
          </a:p>
          <a:p>
            <a:pPr lvl="0" algn="l">
              <a:lnSpc>
                <a:spcPct val="12035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생산성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향상에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크게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13800" y="5562600"/>
            <a:ext cx="2057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3911600"/>
            <a:ext cx="6578600" cy="3695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7100" y="3314700"/>
            <a:ext cx="82804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731500" y="4038600"/>
            <a:ext cx="4953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417300" y="3390900"/>
            <a:ext cx="5181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2015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년에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발표된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JavaScript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6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번째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표준안으로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,</a:t>
            </a:r>
          </a:p>
          <a:p>
            <a:pPr lvl="0" algn="l">
              <a:lnSpc>
                <a:spcPct val="120350"/>
              </a:lnSpc>
            </a:pP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현재는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모던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자바스크립트의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기본이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됨</a:t>
            </a:r>
            <a:endParaRPr lang="en-US" altLang="ko-KR" sz="1900" b="0" i="0" u="none" strike="noStrike" dirty="0">
              <a:solidFill>
                <a:srgbClr val="204F6E"/>
              </a:solidFill>
              <a:ea typeface="NanumGothic"/>
            </a:endParaRPr>
          </a:p>
          <a:p>
            <a:pPr lvl="0">
              <a:lnSpc>
                <a:spcPct val="120350"/>
              </a:lnSpc>
            </a:pPr>
            <a:r>
              <a:rPr lang="en-US" altLang="ko-KR" sz="1900" b="1" dirty="0">
                <a:solidFill>
                  <a:srgbClr val="204F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ES6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기본 문법 혁신의 시작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sz="1900" b="1" i="0" u="none" strike="noStrike" dirty="0">
              <a:solidFill>
                <a:srgbClr val="204F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51900" y="3860800"/>
            <a:ext cx="1981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정의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DC28CB3-37C1-CB5B-4106-16997A23CC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5898" y="7880305"/>
            <a:ext cx="4182059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69400" y="1447800"/>
            <a:ext cx="7670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라우팅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(Routing)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099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009900"/>
            <a:ext cx="203200" cy="1409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009900"/>
            <a:ext cx="203200" cy="1409700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447800" y="4813300"/>
          <a:ext cx="15379700" cy="2755900"/>
        </p:xfrm>
        <a:graphic>
          <a:graphicData uri="http://schemas.openxmlformats.org/drawingml/2006/table">
            <a:tbl>
              <a:tblPr/>
              <a:tblGrid>
                <a:gridCol w="318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2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렌더링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방식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장점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단점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SSR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(Server-Side Rendering)</a:t>
                      </a:r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서버에서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완전한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HTML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파일을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만들어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전달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SEO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우수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첫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페이지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로딩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빠름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부하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증가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</a:t>
                      </a:r>
                      <a:b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</a:b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페이지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이동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새로고침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CSR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(Client-Side Rendering)</a:t>
                      </a:r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JS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브라우저에서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동적으로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페이지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렌더링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빠른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화면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전환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좋은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UX,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부하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감소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초기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로딩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다소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느림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</a:t>
                      </a:r>
                      <a:b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</a:b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SEO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어려움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752600" y="3175000"/>
            <a:ext cx="147066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사용자가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 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요청한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 URL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에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 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따라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 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해당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 URL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에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 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맞는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 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페이지를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 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보여주기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위해</a:t>
            </a:r>
            <a:br>
              <a:rPr lang="ko-KR" sz="2800" b="1" i="0" u="none" strike="noStrike">
                <a:solidFill>
                  <a:srgbClr val="204F6E"/>
                </a:solidFill>
                <a:ea typeface="NanumGothicBold"/>
              </a:rPr>
            </a:br>
            <a:r>
              <a:rPr lang="ko-KR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요청에</a:t>
            </a:r>
            <a:r>
              <a:rPr lang="en-US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따라</a:t>
            </a:r>
            <a:r>
              <a:rPr lang="en-US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적절한</a:t>
            </a:r>
            <a:r>
              <a:rPr lang="en-US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페이지를</a:t>
            </a:r>
            <a:r>
              <a:rPr lang="en-US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반환하는</a:t>
            </a:r>
            <a:r>
              <a:rPr lang="en-US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일련의</a:t>
            </a:r>
            <a:r>
              <a:rPr lang="en-US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과정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7899400"/>
            <a:ext cx="15379700" cy="97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6100" y="8102600"/>
            <a:ext cx="393700" cy="55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425700" y="8216900"/>
            <a:ext cx="12573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React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기본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방식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: CSR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통해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부드러운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사용자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경험을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제공하는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SPA(Single Page Application)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구현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69400" y="1447800"/>
            <a:ext cx="7670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라우팅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(Routing)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099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594100"/>
            <a:ext cx="7467600" cy="420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3594100"/>
            <a:ext cx="7467600" cy="4203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842500" y="1447800"/>
            <a:ext cx="6997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React Router DOM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7724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0099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0099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2131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React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에서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라우팅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기능을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구현하기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위한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필수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라이브러리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4914900"/>
            <a:ext cx="84328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432800" y="5321300"/>
            <a:ext cx="5715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042400" y="5130800"/>
            <a:ext cx="2717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라우터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94700" y="6032500"/>
            <a:ext cx="84963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&lt;BrowserRouter&gt;: HTML5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History API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브라우저의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주소를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감지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&lt;HashRouter&gt;: URL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해시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(#)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주소를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감지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4914900"/>
            <a:ext cx="64516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98600" y="5321300"/>
            <a:ext cx="5715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95500" y="5130800"/>
            <a:ext cx="63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설치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6032500"/>
            <a:ext cx="6451600" cy="1803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90700" y="6350000"/>
            <a:ext cx="54991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npm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 install react-router-dom</a:t>
            </a:r>
          </a:p>
          <a:p>
            <a:pPr lvl="0" algn="l">
              <a:lnSpc>
                <a:spcPct val="1494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# 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또는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</a:t>
            </a:r>
          </a:p>
          <a:p>
            <a:pPr lvl="0" algn="l">
              <a:lnSpc>
                <a:spcPct val="149400"/>
              </a:lnSpc>
            </a:pP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yarn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 add react-router-dom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01000" y="1447800"/>
            <a:ext cx="883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React Router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기본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93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5829300"/>
            <a:ext cx="153797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37100" y="6337300"/>
            <a:ext cx="4953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334000" y="5994400"/>
            <a:ext cx="9702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개별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라우팅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규칙을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정의</a:t>
            </a:r>
          </a:p>
          <a:p>
            <a:pPr marL="342900" lvl="0" indent="-342900" algn="l">
              <a:lnSpc>
                <a:spcPct val="12035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path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속성에는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URL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경로를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element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속성에는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해당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경로에서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보여줄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지정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9300" y="6146800"/>
            <a:ext cx="2311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&lt;Route&gt;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533900"/>
            <a:ext cx="153797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37100" y="5029200"/>
            <a:ext cx="4953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334000" y="4699000"/>
            <a:ext cx="10121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여러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&lt;Route&gt;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감싸는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컨테이너</a:t>
            </a:r>
          </a:p>
          <a:p>
            <a:pPr marL="342900" lvl="0" indent="-342900" algn="l">
              <a:lnSpc>
                <a:spcPct val="12035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사용자가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요청한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URL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감지하여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여러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경로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중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일치하는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단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하나의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&lt;Route&gt;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찾아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6300" y="4851400"/>
            <a:ext cx="2057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&lt;Routes&gt;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225800"/>
            <a:ext cx="15379700" cy="1028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37100" y="3733800"/>
            <a:ext cx="495300" cy="38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334000" y="3390900"/>
            <a:ext cx="8102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라우팅을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적용할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앱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전체를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감싸는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최상위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</a:p>
          <a:p>
            <a:pPr marL="342900" lvl="0" indent="-342900" algn="l">
              <a:lnSpc>
                <a:spcPct val="12035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"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이제부터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앱은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URL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따라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페이지를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전환합니다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"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라고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선언하는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역할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93900" y="3543300"/>
            <a:ext cx="2514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&lt;BrowserRouter&gt;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7137400"/>
            <a:ext cx="15379700" cy="1422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495800" y="7874000"/>
            <a:ext cx="977900" cy="38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334000" y="7366000"/>
            <a:ext cx="9702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페이지를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새로고침하지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않고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주소창의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URL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변경해주는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</a:p>
          <a:p>
            <a:pPr marL="342900" lvl="0" indent="-342900" algn="l">
              <a:lnSpc>
                <a:spcPct val="12035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&lt;a&gt;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태그와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달리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SPA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장점을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유지하며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부드러운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화면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전환을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구현</a:t>
            </a:r>
          </a:p>
          <a:p>
            <a:pPr marL="342900" lvl="0" indent="-342900" algn="l">
              <a:lnSpc>
                <a:spcPct val="12035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&lt;Link to="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경로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"&gt;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링크명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&lt;/Link&gt;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19300" y="7696200"/>
            <a:ext cx="2311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&lt;Link&gt;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07200" y="1447800"/>
            <a:ext cx="10020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1]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기본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라우팅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설정하기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49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0" y="4330700"/>
            <a:ext cx="10261600" cy="303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435600" y="3048000"/>
            <a:ext cx="7848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&lt;App /&gt;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을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&lt;BrowserRouter&gt;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감싸서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앱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전체에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라우팅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기능을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적용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07200" y="1447800"/>
            <a:ext cx="10020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1]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기본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라우팅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설정하기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49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8"/>
          <p:cNvSpPr txBox="1"/>
          <p:nvPr/>
        </p:nvSpPr>
        <p:spPr>
          <a:xfrm>
            <a:off x="8674100" y="7696200"/>
            <a:ext cx="80264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path="*"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정의된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다른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경로와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일치하지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않는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URL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처리하는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특수한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라우트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여러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라우팅을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매칭하고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싶을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때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주요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활용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사례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: "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페이지를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찾을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없습니다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(404 Not Found)"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페이지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구현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6705600"/>
            <a:ext cx="83058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572500" y="7112000"/>
            <a:ext cx="5715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82100" y="6972300"/>
            <a:ext cx="68453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와일드카드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라우팅</a:t>
            </a:r>
            <a:r>
              <a:rPr lang="en-US" sz="1800" b="0" i="0" u="none" strike="noStrike">
                <a:solidFill>
                  <a:srgbClr val="204F6E"/>
                </a:solidFill>
                <a:latin typeface="NanumGothicExtraBold"/>
              </a:rPr>
              <a:t> (*)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000500"/>
            <a:ext cx="6718300" cy="468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5700" y="3048000"/>
            <a:ext cx="279400" cy="381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72100" y="3009900"/>
            <a:ext cx="7975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&lt;Routes&gt;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와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&lt;Route&gt;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경로를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설정하고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, &lt;Link&gt;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내비게이션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만들기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6705600"/>
            <a:ext cx="66548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50300" y="1447800"/>
            <a:ext cx="8089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URL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을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데이터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전달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680200" cy="381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47800" y="2946400"/>
          <a:ext cx="15392400" cy="5664200"/>
        </p:xfrm>
        <a:graphic>
          <a:graphicData uri="http://schemas.openxmlformats.org/drawingml/2006/table">
            <a:tbl>
              <a:tblPr/>
              <a:tblGrid>
                <a:gridCol w="607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204F6E"/>
                          </a:solidFill>
                          <a:ea typeface="Pretendard Bold"/>
                        </a:rPr>
                        <a:t>동적</a:t>
                      </a:r>
                      <a:r>
                        <a:rPr lang="en-US" sz="2400" b="0" i="0" u="none" strike="noStrike">
                          <a:solidFill>
                            <a:srgbClr val="204F6E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204F6E"/>
                          </a:solidFill>
                          <a:ea typeface="Pretendard Bold"/>
                        </a:rPr>
                        <a:t>세그먼트</a:t>
                      </a:r>
                      <a:r>
                        <a:rPr lang="en-US" sz="2400" b="0" i="0" u="none" strike="noStrike">
                          <a:solidFill>
                            <a:srgbClr val="204F6E"/>
                          </a:solidFill>
                          <a:latin typeface="Pretendard Bold"/>
                        </a:rPr>
                        <a:t> (Path Parameters)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구분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204F6E"/>
                          </a:solidFill>
                          <a:ea typeface="Pretendard Bold"/>
                        </a:rPr>
                        <a:t>쿼리</a:t>
                      </a:r>
                      <a:r>
                        <a:rPr lang="en-US" sz="2400" b="0" i="0" u="none" strike="noStrike">
                          <a:solidFill>
                            <a:srgbClr val="204F6E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204F6E"/>
                          </a:solidFill>
                          <a:ea typeface="Pretendard Bold"/>
                        </a:rPr>
                        <a:t>스트링</a:t>
                      </a:r>
                      <a:r>
                        <a:rPr lang="en-US" sz="2400" b="0" i="0" u="none" strike="noStrike">
                          <a:solidFill>
                            <a:srgbClr val="204F6E"/>
                          </a:solidFill>
                          <a:latin typeface="Pretendard Bold"/>
                        </a:rPr>
                        <a:t> (Query String)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46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특정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자원의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고유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ID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전달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시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언제</a:t>
                      </a:r>
                      <a:r>
                        <a:rPr lang="en-US" sz="2400" b="0" i="0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사용</a:t>
                      </a:r>
                      <a:r>
                        <a:rPr lang="en-US" sz="2400" b="0" i="0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?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정렬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필터링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검색어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등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페이지의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부가적인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옵션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전달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시</a:t>
                      </a:r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/board/detail/123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URL </a:t>
                      </a: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형태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/board/list?sort=latest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path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에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콜론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(:)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(/detail/:id)</a:t>
                      </a:r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구현</a:t>
                      </a:r>
                      <a:r>
                        <a:rPr lang="en-US" sz="2400" b="0" i="0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방식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?key=value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형식으로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URL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뒤에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추가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useParams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사용</a:t>
                      </a:r>
                      <a:r>
                        <a:rPr lang="en-US" sz="2400" b="0" i="0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Hook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useSearchParams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02500" y="1447800"/>
            <a:ext cx="9537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2]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동적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라우팅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다루기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2324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900" y="4000500"/>
            <a:ext cx="90043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874000" y="4394200"/>
            <a:ext cx="571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83600" y="4254500"/>
            <a:ext cx="68453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1800" b="0" i="0" u="none" strike="noStrike">
                <a:solidFill>
                  <a:srgbClr val="204F6E"/>
                </a:solidFill>
                <a:latin typeface="NanumGothicExtraBold"/>
              </a:rPr>
              <a:t>URL</a:t>
            </a: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1800" b="0" i="0" u="none" strike="noStrike">
                <a:solidFill>
                  <a:srgbClr val="204F6E"/>
                </a:solidFill>
                <a:latin typeface="NanumGothicExtraBold"/>
              </a:rPr>
              <a:t> :bno </a:t>
            </a: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부분을</a:t>
            </a:r>
            <a:r>
              <a:rPr lang="en-US" sz="1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변수로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가져옴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987800"/>
            <a:ext cx="61722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4394200"/>
            <a:ext cx="5715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08200" y="4254500"/>
            <a:ext cx="34163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동적</a:t>
            </a:r>
            <a:r>
              <a:rPr lang="en-US" sz="1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세그먼트</a:t>
            </a:r>
            <a:r>
              <a:rPr lang="en-US" sz="1800" b="0" i="0" u="none" strike="noStrike">
                <a:solidFill>
                  <a:srgbClr val="204F6E"/>
                </a:solidFill>
                <a:latin typeface="NanumGothicExtraBold"/>
              </a:rPr>
              <a:t>(URL </a:t>
            </a: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파라미터</a:t>
            </a:r>
            <a:r>
              <a:rPr lang="en-US" sz="1800" b="0" i="0" u="none" strike="noStrike">
                <a:solidFill>
                  <a:srgbClr val="204F6E"/>
                </a:solidFill>
                <a:latin typeface="NanumGothicExtraBold"/>
              </a:rPr>
              <a:t>) </a:t>
            </a:r>
            <a:r>
              <a:rPr lang="ko-KR" sz="1800" b="0" i="0" u="none" strike="noStrike">
                <a:solidFill>
                  <a:srgbClr val="204F6E"/>
                </a:solidFill>
                <a:ea typeface="NanumGothicExtraBold"/>
              </a:rPr>
              <a:t>설정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5054600"/>
            <a:ext cx="6172200" cy="3797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6600" y="3048000"/>
            <a:ext cx="279400" cy="381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273800" y="3009900"/>
            <a:ext cx="6235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동적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라우팅을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이용해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,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각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게시글의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상세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페이지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만들기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7124700"/>
            <a:ext cx="62611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5900" y="5054600"/>
            <a:ext cx="9004300" cy="3467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0500" y="5651500"/>
            <a:ext cx="9029700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05700" y="1447800"/>
            <a:ext cx="9334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3]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쿼리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스트링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다루기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435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0" y="4089400"/>
            <a:ext cx="8331200" cy="2514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089400"/>
            <a:ext cx="6794500" cy="3352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6200" y="3048000"/>
            <a:ext cx="279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26100" y="3009900"/>
            <a:ext cx="7531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게시판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목록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페이지에서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쿼리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스트링을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사용하여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정렬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옵션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관리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98400" y="1447800"/>
            <a:ext cx="4241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페이지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이동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0528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46400"/>
            <a:ext cx="4127500" cy="170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3784600"/>
            <a:ext cx="11684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905500" y="3581400"/>
            <a:ext cx="10972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사용자가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직접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클릭하여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이동할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때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선언적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내비게이션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55800" y="3530600"/>
            <a:ext cx="347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&lt;Link&gt;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902200"/>
            <a:ext cx="4127500" cy="170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5740400"/>
            <a:ext cx="11684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05500" y="5537200"/>
            <a:ext cx="10972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특정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로직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로그인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성공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등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실행된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코드로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페이지를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강제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이동시킬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때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명령형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내비게이션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6870700"/>
            <a:ext cx="4127500" cy="170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93800" y="7696200"/>
            <a:ext cx="11684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905500" y="7505700"/>
            <a:ext cx="10972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특정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조건에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따라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렌더링과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동시에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리다이렉트시킬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때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선언적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리다이렉트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55800" y="5499100"/>
            <a:ext cx="347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useNavigate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55800" y="7454900"/>
            <a:ext cx="3479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&lt;Navigate&gt;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700" y="3721100"/>
            <a:ext cx="89408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937500" y="4127500"/>
            <a:ext cx="571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34400" y="3937000"/>
            <a:ext cx="4826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변수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선언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: let, const (var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를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대체하다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921000"/>
            <a:ext cx="5791200" cy="5537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32766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0100" y="32766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0300" y="3276600"/>
            <a:ext cx="254000" cy="25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90700" y="3873500"/>
            <a:ext cx="43688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let greeting = "Hello";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greeting = "Hi"; 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// 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가능</a:t>
            </a:r>
          </a:p>
          <a:p>
            <a:pPr lvl="0" algn="l">
              <a:lnSpc>
                <a:spcPct val="149400"/>
              </a:lnSpc>
            </a:pPr>
            <a:endParaRPr lang="ko-KR" sz="2100" b="1" i="0" u="none" strike="noStrike" spc="-100">
              <a:solidFill>
                <a:srgbClr val="7DB249"/>
              </a:solidFill>
              <a:ea typeface="NanumGothicBold"/>
            </a:endParaRP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PI = 3.14;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PI = 3.1415; 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//  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오류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발생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 (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재할당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불가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)</a:t>
            </a: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7886700" y="4838700"/>
          <a:ext cx="8940800" cy="2717800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5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키워드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재할당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재선언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특징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var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가능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가능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호이스팅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발생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예측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어려움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let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가능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불가능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가장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자주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사용됨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const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불가능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불가능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변하지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않는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값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)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사용됨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7"/>
          <p:cNvSpPr txBox="1"/>
          <p:nvPr/>
        </p:nvSpPr>
        <p:spPr>
          <a:xfrm>
            <a:off x="7886700" y="7772400"/>
            <a:ext cx="8991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* var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외부에선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전역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변수로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취급되며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호이스팅으로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인해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예상치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못한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동작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발생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가능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→ </a:t>
            </a:r>
            <a:r>
              <a:rPr lang="en-US" sz="18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let</a:t>
            </a:r>
            <a:r>
              <a:rPr lang="ko-KR" sz="18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과</a:t>
            </a:r>
            <a:r>
              <a:rPr lang="en-US" sz="18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const </a:t>
            </a:r>
            <a:r>
              <a:rPr lang="ko-KR" sz="18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사용을</a:t>
            </a:r>
            <a:r>
              <a:rPr lang="en-US" sz="18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권장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1200" y="1447800"/>
            <a:ext cx="12306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4]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다양한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페이지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이동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구현하기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24638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900" y="4013200"/>
            <a:ext cx="7670800" cy="4635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2844800"/>
            <a:ext cx="154813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1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93100" y="3048000"/>
            <a:ext cx="2120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useNavigate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1800" y="4762500"/>
            <a:ext cx="74676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1200" y="1447800"/>
            <a:ext cx="12306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4]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다양한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페이지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이동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구현하기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2463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3911600"/>
            <a:ext cx="11417300" cy="4572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1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93100" y="3009900"/>
            <a:ext cx="2120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&lt;Navigate&gt;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12200" y="1447800"/>
            <a:ext cx="8115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중첩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라우팅과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&lt;Outlet&gt;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654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3909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3909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5300" y="3594100"/>
            <a:ext cx="14706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&lt;Route&gt;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안에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또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다른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&lt;Route&gt;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를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중첩하여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,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부모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-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자식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관계의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복잡한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페이지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구조를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만드는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기법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346700"/>
            <a:ext cx="7607300" cy="2806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01800" y="5880100"/>
            <a:ext cx="3683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03400" y="6692900"/>
            <a:ext cx="6921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부모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컴포넌트에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위치하며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중첩된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자식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컴포넌트가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렌더링될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자리를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지정하는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역할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8200" y="5651500"/>
            <a:ext cx="3136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204F6E"/>
                </a:solidFill>
                <a:latin typeface="Pretendard Bold"/>
              </a:rPr>
              <a:t>&lt;Outlet&gt; </a:t>
            </a:r>
            <a:r>
              <a:rPr lang="ko-KR" sz="3000" b="0" i="0" u="none" strike="noStrike" dirty="0">
                <a:solidFill>
                  <a:srgbClr val="204F6E"/>
                </a:solidFill>
                <a:ea typeface="Pretendard Bold"/>
              </a:rPr>
              <a:t>컴포넌트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2900" y="5321300"/>
            <a:ext cx="7607300" cy="2806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486900" y="5854700"/>
            <a:ext cx="3683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575800" y="6667500"/>
            <a:ext cx="6921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게시판처럼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목록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상세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글쓰기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페이지가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공통된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사이드바나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메뉴를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공유할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때</a:t>
            </a:r>
            <a:r>
              <a:rPr lang="en-US" sz="1900" b="0" i="0" u="none" strike="noStrike">
                <a:solidFill>
                  <a:srgbClr val="204F6E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Pretendard Regular"/>
              </a:rPr>
              <a:t>유용함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93300" y="5626100"/>
            <a:ext cx="3683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Pretendard Bold"/>
              </a:rPr>
              <a:t>활용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21400" y="1447800"/>
            <a:ext cx="10718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5]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공통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레이아웃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적용하기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051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900" y="3987800"/>
            <a:ext cx="6172200" cy="420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987800"/>
            <a:ext cx="8699500" cy="2349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2844800"/>
            <a:ext cx="15481300" cy="787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900" y="3048000"/>
            <a:ext cx="279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403600" y="3009900"/>
            <a:ext cx="11811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여러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게시판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페이지에서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공통으로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사용할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BoardLayout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을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만들고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,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중첩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라우팅을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통해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코드를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구조화하기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89800" y="1447800"/>
            <a:ext cx="9550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LAB  - project3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교재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p409)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219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136900"/>
            <a:ext cx="15379700" cy="5346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-3352800"/>
            <a:ext cx="19977100" cy="2087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API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연동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및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인증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550400" y="1447800"/>
            <a:ext cx="7289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동일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출처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정책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(SOP)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480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2667000"/>
            <a:ext cx="7607300" cy="270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74200" y="3225800"/>
            <a:ext cx="3683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88500" y="3822700"/>
            <a:ext cx="7073900" cy="116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프로토콜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(Protocol): http vs https://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호스트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(Host): mydomain.com vs otherdomain.com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포트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(Port): :3000 vs :8080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80600" y="2984500"/>
            <a:ext cx="6045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출처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(Origin)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기준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2667000"/>
            <a:ext cx="76073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14500" y="3225800"/>
            <a:ext cx="368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828800" y="3822700"/>
            <a:ext cx="69215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브라우저의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보안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정책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같은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출처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(Origin)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온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리소스만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자유롭게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공유할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있다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악의적인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사이트가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정보를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마음대로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가져가지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못하게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막기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위함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0900" y="2984500"/>
            <a:ext cx="671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SOP (Same Origin Policy)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5638800"/>
            <a:ext cx="15379700" cy="3213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4200" y="5905500"/>
            <a:ext cx="317500" cy="457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324100" y="59436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예시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92300" y="6540500"/>
            <a:ext cx="50546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프론트엔드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(React): http://localhost:3000</a:t>
            </a:r>
          </a:p>
          <a:p>
            <a:pPr lvl="0" algn="l">
              <a:lnSpc>
                <a:spcPct val="14026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백엔드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(Spring): http://localhost:9090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7556500"/>
            <a:ext cx="14490700" cy="101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1700" y="6845300"/>
            <a:ext cx="190500" cy="292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35200" y="7747000"/>
            <a:ext cx="6172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has been blocked by CORS policy: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No 'Access-Control-Allow-Origin' header is present...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37800" y="6578600"/>
            <a:ext cx="6083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포트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번호가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다르므로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'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다른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출처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(Cross-Origin)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'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</a:t>
            </a:r>
            <a:br>
              <a:rPr lang="en-US" sz="21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따라서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오류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발생가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발생한다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31000" y="1447800"/>
            <a:ext cx="10096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교차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출처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리소스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공유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(CORS)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6736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292600"/>
            <a:ext cx="6616700" cy="4508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4851400"/>
            <a:ext cx="8229600" cy="3810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8915400" y="6235700"/>
            <a:ext cx="7645400" cy="193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클라이언트에서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HTTP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요청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헤더에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Origin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담아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전달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서버는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응답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헤더에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Access-Control-Allow-Origin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담아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클라이언트로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전달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클라이언트에서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Origin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Access-Control-Allow-Origin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비교해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요청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허용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여부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판단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750300" y="5626100"/>
            <a:ext cx="368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156700" y="5397500"/>
            <a:ext cx="7366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동작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원리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2819400"/>
            <a:ext cx="203200" cy="86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6611600" y="2819400"/>
            <a:ext cx="203200" cy="86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52600" y="30226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다른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출처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간의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리소스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공유를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안전하게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허용하기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위한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메커니즘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5715000"/>
            <a:ext cx="7315200" cy="2768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27900" y="1447800"/>
            <a:ext cx="9512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웹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애플리케이션의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인증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방식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52578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86100" y="3733800"/>
            <a:ext cx="12128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서버는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어떻게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 "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이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요청이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로그인한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그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사용자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"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인지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알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수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400" b="0" i="0" u="none" strike="noStrike">
                <a:solidFill>
                  <a:srgbClr val="204F6E"/>
                </a:solidFill>
                <a:ea typeface="NanumGothicExtraBold"/>
              </a:rPr>
              <a:t>있을까</a:t>
            </a:r>
            <a:r>
              <a:rPr lang="en-US" sz="34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7099300"/>
            <a:ext cx="6781800" cy="711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82200" y="7315200"/>
            <a:ext cx="6324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토큰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인증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72700" y="6070600"/>
            <a:ext cx="594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현대적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방식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715000"/>
            <a:ext cx="7315200" cy="276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600" y="7099300"/>
            <a:ext cx="5448300" cy="711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16200" y="7315200"/>
            <a:ext cx="4991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세션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인증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46300" y="6070600"/>
            <a:ext cx="594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전통적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방식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98400" y="1447800"/>
            <a:ext cx="4241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세션과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쿠키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0528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937000"/>
            <a:ext cx="6718300" cy="377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4064000"/>
            <a:ext cx="8229600" cy="3467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9055100" y="5448300"/>
            <a:ext cx="73787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로그인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성공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서버는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세션을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생성하고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식별자인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세션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ID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만듦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서버는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세션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ID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쿠키에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담아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브라우저에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보냄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브라우저는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요청에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쿠키를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자동으로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포함하여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전송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서버는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쿠키의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세션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ID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보고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"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로그인한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사용자구나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"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라고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식별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890000" y="4838700"/>
            <a:ext cx="3683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296400" y="4610100"/>
            <a:ext cx="7124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동작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흐름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2819400"/>
            <a:ext cx="203200" cy="863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6611600" y="2819400"/>
            <a:ext cx="203200" cy="86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52600" y="30226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사용자의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인증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정보를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서버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(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세션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저장소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)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에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저장하는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방식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7810500"/>
            <a:ext cx="15379700" cy="977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100" y="8013700"/>
            <a:ext cx="393700" cy="5588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425700" y="8153400"/>
            <a:ext cx="1174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비교적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구현은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쉽지만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서버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부하와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확장성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문제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그리고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en-US" sz="2100" b="0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ExtraBold"/>
              </a:rPr>
              <a:t>CSRF </a:t>
            </a:r>
            <a:r>
              <a:rPr lang="ko-KR" sz="2100" b="0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ExtraBold"/>
              </a:rPr>
              <a:t>공격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취약하다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035300"/>
            <a:ext cx="2540000" cy="115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60500" y="3594100"/>
            <a:ext cx="6350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95500" y="3416300"/>
            <a:ext cx="1511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호이스팅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54500" y="3162300"/>
            <a:ext cx="126365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자바스크립트가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코드를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실행하기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전에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변수와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선언이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코드의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최상단으로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끌어올리는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것처럼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동작하는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특징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533900"/>
            <a:ext cx="5067300" cy="439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74800" y="5054600"/>
            <a:ext cx="368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32000" y="4864100"/>
            <a:ext cx="3327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var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변수의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호이스팅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2600" y="5575300"/>
            <a:ext cx="45212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선언과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초기화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(undefined)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만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호이스팅됨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값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할당은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호이스팅되지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않음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900" y="7086600"/>
            <a:ext cx="4483100" cy="1384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70100" y="7302500"/>
            <a:ext cx="34163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console.log(a);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 // undefined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 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var a = 10;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2100" y="4533900"/>
            <a:ext cx="4254500" cy="439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807200" y="5054600"/>
            <a:ext cx="368300" cy="38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264400" y="4864100"/>
            <a:ext cx="3327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함수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선언식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72300" y="5575300"/>
            <a:ext cx="2755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전체가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호이스팅됨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선언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전에도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호출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가능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2300" y="7086600"/>
            <a:ext cx="3695700" cy="1384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302500" y="7302500"/>
            <a:ext cx="34163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console.log(fn());  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function fn() { return 'Hi'; }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98200" y="4533900"/>
            <a:ext cx="6019800" cy="4394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112500" y="5054600"/>
            <a:ext cx="368300" cy="381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1569700" y="4864100"/>
            <a:ext cx="3327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let, const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와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TDZ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77600" y="5575300"/>
            <a:ext cx="55118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선언문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전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접근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ReferenceError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발생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→ TDZ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때문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TDZ(Temporal Dead Zone):</a:t>
            </a:r>
            <a:br>
              <a:rPr lang="en-US" sz="16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변수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선언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시점부터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초기화까지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해당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변수에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접근을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차단하는</a:t>
            </a:r>
            <a:r>
              <a:rPr lang="en-US" sz="16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600" b="0" i="0" u="none" strike="noStrike">
                <a:solidFill>
                  <a:srgbClr val="204F6E"/>
                </a:solidFill>
                <a:ea typeface="NanumGothic"/>
              </a:rPr>
              <a:t>구간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77600" y="7086600"/>
            <a:ext cx="5473700" cy="13843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1607800" y="7302500"/>
            <a:ext cx="39624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console.log(b); 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// ReferenceError 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let b = 10;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31000" y="1447800"/>
            <a:ext cx="10096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CSRF(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사이트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간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요청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위조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673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483100"/>
            <a:ext cx="7226300" cy="417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4165600"/>
            <a:ext cx="7531100" cy="4483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9677400" y="5219700"/>
            <a:ext cx="6832600" cy="311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관리자가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회사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관리자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페이지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(admin.company.com)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로그인</a:t>
            </a:r>
            <a:br>
              <a:rPr lang="ko-KR" sz="19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→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인증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쿠키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발급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공격자가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"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긴급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보안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업데이트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"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이메일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발송</a:t>
            </a:r>
            <a:br>
              <a:rPr lang="ko-KR" sz="19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이메일에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&lt;img src="https://admin.company.com/change-password?new_pw=hacker123"&gt;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삽입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관리자가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이메일을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열자마자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이미지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요청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자동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실행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브라우저가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인증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쿠키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포함해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요청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전송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서버는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정상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요청으로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인식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→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비밀번호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변경됨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512300" y="4749800"/>
            <a:ext cx="3683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918700" y="4521200"/>
            <a:ext cx="5486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관리자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계정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탈취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시나리오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2819400"/>
            <a:ext cx="203200" cy="863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6611600" y="2819400"/>
            <a:ext cx="203200" cy="863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52600" y="30226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사용자가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자신의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의지와는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무관하게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공격자가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의도한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행위를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특정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웹사이트에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요청하게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하는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공격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04500" y="1447800"/>
            <a:ext cx="6235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Session vs Token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8534400" cy="381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47800" y="3048000"/>
          <a:ext cx="15379700" cy="5232400"/>
        </p:xfrm>
        <a:graphic>
          <a:graphicData uri="http://schemas.openxmlformats.org/drawingml/2006/table">
            <a:tbl>
              <a:tblPr/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0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Session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기반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인증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Token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기반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인증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(JWT)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저장</a:t>
                      </a: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위치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측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(Session Storage)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클라이언트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측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(LocalStorage, SessionStorage, Cookie)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서버</a:t>
                      </a: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서버가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세션을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관리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(Stateful)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서버가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저장하지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않음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(Stateless)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보안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세션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ID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보안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취약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(CSRF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공격에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취약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토큰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유출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위험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→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짧은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만료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시간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+ Refresh Token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으로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보완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가능</a:t>
                      </a:r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확장성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세션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저장소가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커지면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부하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증가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서버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부하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적고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 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확장성이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뛰어남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요청</a:t>
                      </a: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방식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매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요청마다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쿠키에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세션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ID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포함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매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요청마다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Authorization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헤더에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토큰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포함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47600" y="1447800"/>
            <a:ext cx="4292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JWT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구조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04775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5000" y="3886200"/>
            <a:ext cx="145288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eyJhbGciOiJIUzI1NiJ</a:t>
            </a:r>
            <a:r>
              <a:rPr lang="en-US" sz="1900" b="0" i="0" u="none" strike="noStrike">
                <a:solidFill>
                  <a:srgbClr val="204F6E"/>
                </a:solidFill>
                <a:highlight>
                  <a:srgbClr val="FEEFC5"/>
                </a:highlight>
                <a:latin typeface="NanumGothic"/>
              </a:rPr>
              <a:t>9.e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yJtZW1iZXJJZCI6Inp6aWxyZTEiLCJtbmFtZSI6IuygleynhDEiLCJtcm9sZSI6IkFETUlOIiwiaWF0IjoxNzM5OTE4MjQ3LCJleHAiOjE3Mzk5MjE4NDd</a:t>
            </a:r>
            <a:r>
              <a:rPr lang="en-US" sz="1900" b="0" i="0" u="none" strike="noStrike">
                <a:solidFill>
                  <a:srgbClr val="204F6E"/>
                </a:solidFill>
                <a:highlight>
                  <a:srgbClr val="FEEFC5"/>
                </a:highlight>
                <a:latin typeface="NanumGothic"/>
              </a:rPr>
              <a:t>9.3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6M_rnJwLowFyKjL0n8Tj6SrURuWisTWaPvlmNbVsLM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7594600"/>
            <a:ext cx="14579600" cy="1028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87900" y="8089900"/>
            <a:ext cx="4953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384800" y="7747000"/>
            <a:ext cx="10007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토큰의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위변조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여부를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검증하기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위한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암호화된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값</a:t>
            </a:r>
          </a:p>
          <a:p>
            <a:pPr lvl="0" algn="l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HMACSHA256( base64UrlEncode(header) + "." + base64UrlEncode(payload), secretKey 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60600" y="7912100"/>
            <a:ext cx="2311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Signature (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서명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6311900"/>
            <a:ext cx="14579600" cy="1028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87900" y="6807200"/>
            <a:ext cx="4953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384800" y="6477000"/>
            <a:ext cx="7721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전달할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데이터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(Claim).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ID,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역할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만료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시간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</a:t>
            </a:r>
          </a:p>
          <a:p>
            <a:pPr lvl="0" algn="l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{ "sub": “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식별자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", "iat":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발급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시간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, "exp":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만료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시간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}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87600" y="6629400"/>
            <a:ext cx="2057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Payload (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내용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5029200"/>
            <a:ext cx="14579600" cy="1028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87900" y="5524500"/>
            <a:ext cx="4953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384800" y="5194300"/>
            <a:ext cx="7721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토큰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유형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(typ)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서명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알고리즘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(alg)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정보</a:t>
            </a:r>
          </a:p>
          <a:p>
            <a:pPr lvl="0" algn="l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{ "alg": "HS256", "typ": "JWT" }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25700" y="5334000"/>
            <a:ext cx="1981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Header (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헤더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794000"/>
            <a:ext cx="15379700" cy="800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98600" y="3175000"/>
            <a:ext cx="5715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095500" y="2959100"/>
            <a:ext cx="13004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xxxxx.yyyyy.zzzzz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형태의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세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부분으로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구성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09600" y="1447800"/>
            <a:ext cx="3530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Axios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3009900"/>
            <a:ext cx="203200" cy="863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611600" y="3009900"/>
            <a:ext cx="203200" cy="863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2600" y="32131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브라우저와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Node.js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환경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모두를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위한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, Promise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기반의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HTTP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비동기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통신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라이브러리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700" y="4914900"/>
            <a:ext cx="84328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432800" y="5321300"/>
            <a:ext cx="5715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042400" y="5143500"/>
            <a:ext cx="63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94700" y="6032500"/>
            <a:ext cx="8496300" cy="181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Promise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비동기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처리에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(then, catch)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자동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JSON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요청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/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응답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데이터를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JSON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형태로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자동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변경해줌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높은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호환성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fetch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보다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구형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브라우저에서도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동작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부가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기능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요청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취소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인터셉터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실무에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유용한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기능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다수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제공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4914900"/>
            <a:ext cx="64516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98600" y="5321300"/>
            <a:ext cx="5715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095500" y="5143500"/>
            <a:ext cx="635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설치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6032500"/>
            <a:ext cx="6451600" cy="180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1917700"/>
            <a:ext cx="112395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90700" y="6350000"/>
            <a:ext cx="54991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npm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 install axios </a:t>
            </a:r>
          </a:p>
          <a:p>
            <a:pPr lvl="0" algn="l">
              <a:lnSpc>
                <a:spcPct val="1494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# 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또는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</a:t>
            </a:r>
          </a:p>
          <a:p>
            <a:pPr lvl="0" algn="l">
              <a:lnSpc>
                <a:spcPct val="149400"/>
              </a:lnSpc>
            </a:pP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yarn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 add axios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09600" y="1447800"/>
            <a:ext cx="3530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Axios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12395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00" y="2971800"/>
            <a:ext cx="7835900" cy="565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985500" y="3378200"/>
            <a:ext cx="3873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GET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요청인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경우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200" y="4597400"/>
            <a:ext cx="7150100" cy="3670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49657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6800" y="4965700"/>
            <a:ext cx="2540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4965700"/>
            <a:ext cx="254000" cy="254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677400" y="5549900"/>
            <a:ext cx="6578600" cy="2438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7DB249"/>
                </a:solidFill>
                <a:latin typeface="NanumGothicBold"/>
              </a:rPr>
              <a:t>// https://localhost:9999/api/login?email=user@ex.com&amp;password=1234 </a:t>
            </a:r>
          </a:p>
          <a:p>
            <a:pPr lvl="0" algn="l">
              <a:lnSpc>
                <a:spcPct val="99600"/>
              </a:lnSpc>
            </a:pPr>
            <a:endParaRPr lang="en-US" sz="1600" b="1" i="0" u="none" strike="noStrike" spc="-10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axios({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    method: "GET",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    url: "http://example.com/api/login",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    params: { email: email.value, password: password.value }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})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.then(res =&gt; console.log(res.data))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.catch(error =&gt; console.error(error));</a:t>
            </a:r>
          </a:p>
          <a:p>
            <a:pPr lvl="0" algn="l">
              <a:lnSpc>
                <a:spcPct val="99600"/>
              </a:lnSpc>
            </a:pPr>
            <a:endParaRPr lang="en-US" sz="1600" b="1" i="0" u="none" strike="noStrike" spc="-100">
              <a:solidFill>
                <a:srgbClr val="EEEEEE"/>
              </a:solidFill>
              <a:latin typeface="NanumGothicBold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2971800"/>
            <a:ext cx="7150100" cy="5651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768600" y="3378200"/>
            <a:ext cx="4533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POST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요청인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경우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0400" y="4597400"/>
            <a:ext cx="6197600" cy="3670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965700"/>
            <a:ext cx="254000" cy="254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0" y="4965700"/>
            <a:ext cx="254000" cy="25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2900" y="4965700"/>
            <a:ext cx="254000" cy="254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273300" y="5549900"/>
            <a:ext cx="54864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axios({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    method: "POST",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    url: 'http://example.com/api/login',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    data: { "email": email, "password": password }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})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.then(response =&gt; console.log(response.data)) // </a:t>
            </a:r>
            <a:r>
              <a:rPr lang="ko-KR" sz="1600" b="1" i="0" u="none" strike="noStrike" spc="-100">
                <a:solidFill>
                  <a:srgbClr val="EEEEEE"/>
                </a:solidFill>
                <a:ea typeface="NanumGothicBold"/>
              </a:rPr>
              <a:t>성공</a:t>
            </a: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600" b="1" i="0" u="none" strike="noStrike" spc="-100">
                <a:solidFill>
                  <a:srgbClr val="EEEEEE"/>
                </a:solidFill>
                <a:ea typeface="NanumGothicBold"/>
              </a:rPr>
              <a:t>시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.catch(error =&gt; console.error(error)); // </a:t>
            </a:r>
            <a:r>
              <a:rPr lang="ko-KR" sz="1600" b="1" i="0" u="none" strike="noStrike" spc="-100">
                <a:solidFill>
                  <a:srgbClr val="EEEEEE"/>
                </a:solidFill>
                <a:ea typeface="NanumGothicBold"/>
              </a:rPr>
              <a:t>실패</a:t>
            </a:r>
            <a:r>
              <a:rPr lang="en-US" sz="16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600" b="1" i="0" u="none" strike="noStrike" spc="-100">
                <a:solidFill>
                  <a:srgbClr val="EEEEEE"/>
                </a:solidFill>
                <a:ea typeface="NanumGothicBold"/>
              </a:rPr>
              <a:t>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20900" y="4025900"/>
            <a:ext cx="5880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data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옵션은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요청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본문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(body)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데이터를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담아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전송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82200" y="4025900"/>
            <a:ext cx="5880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params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옵션은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URL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쿼리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스트링을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자동으로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3175000"/>
            <a:ext cx="9080500" cy="4953000"/>
          </a:xfrm>
          <a:prstGeom prst="rect">
            <a:avLst/>
          </a:prstGeom>
          <a:effectLst>
            <a:outerShdw blurRad="244200" dist="457086" dir="27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700" y="4356100"/>
            <a:ext cx="12496800" cy="3556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" y="2844800"/>
            <a:ext cx="15481300" cy="787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048000"/>
            <a:ext cx="279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721600" y="3048000"/>
            <a:ext cx="3276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BackEnd (Security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설정파일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)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937000"/>
            <a:ext cx="9359900" cy="2463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3048000"/>
            <a:ext cx="279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1280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BackEnd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88700" y="6083300"/>
            <a:ext cx="5702300" cy="237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FrontEnd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BackEnd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비동기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요청시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기본적으로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쿠키를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포함하지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않음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BackEnd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Session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사용한다면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session id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쿠키로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저장되어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다음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요청시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쿠키를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포함하여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요청해야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함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요청이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다른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도메인으로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보내질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때도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쿠키를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포함하도록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설정하는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옵션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 </a:t>
            </a:r>
            <a:r>
              <a:rPr lang="en-US" sz="18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credentials: “include“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50DD84-3EBF-A0BF-2507-3993ACEAA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6587876"/>
            <a:ext cx="9410700" cy="232778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300" y="3949700"/>
            <a:ext cx="6134100" cy="4762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1280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BackEnd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0" y="3733800"/>
            <a:ext cx="9093200" cy="4876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677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GET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방식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6070600"/>
            <a:ext cx="89408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37500" y="6477000"/>
            <a:ext cx="571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34400" y="63119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템플릿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리터럴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(Template Literals)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921000"/>
            <a:ext cx="5994400" cy="5537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32766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100" y="32766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00" y="3276600"/>
            <a:ext cx="254000" cy="25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90700" y="3873500"/>
            <a:ext cx="54991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1" i="0" u="none" strike="noStrike" spc="-100" dirty="0">
                <a:solidFill>
                  <a:srgbClr val="EEEEEE"/>
                </a:solidFill>
                <a:latin typeface="NanumGothicBold"/>
              </a:rPr>
              <a:t>const name = "</a:t>
            </a:r>
            <a:r>
              <a:rPr lang="ko-KR" sz="2100" b="1" i="0" u="none" strike="noStrike" spc="-100" dirty="0">
                <a:solidFill>
                  <a:srgbClr val="EEEEEE"/>
                </a:solidFill>
                <a:ea typeface="NanumGothicBold"/>
              </a:rPr>
              <a:t>짱구</a:t>
            </a:r>
            <a:r>
              <a:rPr lang="en-US" sz="2100" b="1" i="0" u="none" strike="noStrike" spc="-100" dirty="0">
                <a:solidFill>
                  <a:srgbClr val="EEEEEE"/>
                </a:solidFill>
                <a:latin typeface="NanumGothicBold"/>
              </a:rPr>
              <a:t>";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 dirty="0" err="1">
                <a:solidFill>
                  <a:srgbClr val="EEEEEE"/>
                </a:solidFill>
                <a:latin typeface="NanumGothicBold"/>
              </a:rPr>
              <a:t>console.log</a:t>
            </a:r>
            <a:r>
              <a:rPr lang="en-US" sz="2100" b="1" i="0" u="none" strike="noStrike" spc="-100" dirty="0">
                <a:solidFill>
                  <a:srgbClr val="EEEEEE"/>
                </a:solidFill>
                <a:latin typeface="NanumGothicBold"/>
              </a:rPr>
              <a:t>(`</a:t>
            </a:r>
            <a:r>
              <a:rPr lang="ko-KR" sz="2100" b="1" i="0" u="none" strike="noStrike" spc="-100" dirty="0">
                <a:solidFill>
                  <a:srgbClr val="EEEEEE"/>
                </a:solidFill>
                <a:ea typeface="NanumGothicBold"/>
              </a:rPr>
              <a:t>안녕하세요</a:t>
            </a:r>
            <a:r>
              <a:rPr lang="en-US" sz="2100" b="1" i="0" u="none" strike="noStrike" spc="-100" dirty="0">
                <a:solidFill>
                  <a:srgbClr val="EEEEEE"/>
                </a:solidFill>
                <a:latin typeface="NanumGothicBold"/>
              </a:rPr>
              <a:t>, </a:t>
            </a:r>
            <a:r>
              <a:rPr lang="ko-KR" sz="2100" b="1" i="0" u="none" strike="noStrike" spc="-100" dirty="0">
                <a:solidFill>
                  <a:srgbClr val="EEEEEE"/>
                </a:solidFill>
                <a:ea typeface="NanumGothicBold"/>
              </a:rPr>
              <a:t>저는</a:t>
            </a:r>
            <a:r>
              <a:rPr lang="en-US" sz="2100" b="1" i="0" u="none" strike="noStrike" spc="-100" dirty="0">
                <a:solidFill>
                  <a:srgbClr val="EEEEEE"/>
                </a:solidFill>
                <a:latin typeface="NanumGothicBold"/>
              </a:rPr>
              <a:t> ${name}</a:t>
            </a:r>
            <a:r>
              <a:rPr lang="ko-KR" sz="2100" b="1" i="0" u="none" strike="noStrike" spc="-100" dirty="0">
                <a:solidFill>
                  <a:srgbClr val="EEEEEE"/>
                </a:solidFill>
                <a:ea typeface="NanumGothicBold"/>
              </a:rPr>
              <a:t>입니다</a:t>
            </a:r>
            <a:r>
              <a:rPr lang="en-US" sz="2100" b="1" i="0" u="none" strike="noStrike" spc="-100" dirty="0">
                <a:solidFill>
                  <a:srgbClr val="EEEEEE"/>
                </a:solidFill>
                <a:latin typeface="NanumGothicBold"/>
              </a:rPr>
              <a:t>.`);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6700" y="7200900"/>
            <a:ext cx="89916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백틱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(``)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문자열을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${}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통해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문자열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안에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연산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삽입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가능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줄바꿈도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그대로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가능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4013200"/>
            <a:ext cx="6172200" cy="4635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677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GET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방식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00" y="3937000"/>
            <a:ext cx="8661400" cy="4838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677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GET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방식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300" y="4165600"/>
            <a:ext cx="6553200" cy="458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677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GET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방식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00" y="3962400"/>
            <a:ext cx="10172700" cy="4394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677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POST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방식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783" y="4076700"/>
            <a:ext cx="15217543" cy="4292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677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POST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방식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4019550"/>
            <a:ext cx="12115800" cy="463585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677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PUT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방식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300" y="4724400"/>
            <a:ext cx="12230100" cy="3213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677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PUT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방식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00" y="3784600"/>
            <a:ext cx="7391400" cy="5054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37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267700" y="3009900"/>
            <a:ext cx="2044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DELETE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방식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예제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69100" y="1447800"/>
            <a:ext cx="10058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백엔드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서버와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통신하기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711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238500"/>
            <a:ext cx="6553200" cy="344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600" y="3238500"/>
            <a:ext cx="83566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521700" y="3644900"/>
            <a:ext cx="5715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31300" y="3479800"/>
            <a:ext cx="5283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인증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흐름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상세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과정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83600" y="4292600"/>
            <a:ext cx="8394700" cy="3848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사용자가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폼에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아이디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패스워드를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입력하면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HttpServletRequest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아이디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비밀번호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정보가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전달됩니다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</a:t>
            </a:r>
            <a:br>
              <a:rPr lang="en-US" sz="14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이때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14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AuthenticationFilter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넘어온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아이디와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비밀번호의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유효성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검사를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실시하게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됩니다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유효성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검사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후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구현체인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14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UsernamePasswordAuthenticationToken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만들어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넘겨줍니다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인증용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객체인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UsernamePasswordAuthenticationToken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14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AuthenticationManager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에게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전달합니다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UsernamePasswordAuthenticationToken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1400" b="0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"/>
              </a:rPr>
              <a:t>AuthenticationProvider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에게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전달합니다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사용자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아이디를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14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UserDetailsService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보냅니다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 UserDetailsService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사용자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아이디로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찾은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사용자의</a:t>
            </a:r>
            <a:br>
              <a:rPr lang="ko-KR" sz="14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정보를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UserDetails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객체로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만들어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AuthenticationProvider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에게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전달합니다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DB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있는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사용자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정보를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가져옵니다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입력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정보와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UserDetails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정보를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비교해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인증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처리를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진행합니다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marL="342900" lvl="0" indent="-342900" algn="l">
              <a:lnSpc>
                <a:spcPct val="149400"/>
              </a:lnSpc>
              <a:buAutoNum type="arabicPeriod"/>
            </a:pP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~ 10.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까지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인증이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완료되면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14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SecurityContextHolder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Authentication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저장합니다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인증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성공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여부에</a:t>
            </a:r>
            <a:br>
              <a:rPr lang="ko-KR" sz="14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따라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성공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AuthenticationSuccessHandler,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실패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 AuthenticationFailureHandler </a:t>
            </a: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핸들러를</a:t>
            </a:r>
            <a:br>
              <a:rPr lang="ko-KR" sz="14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ko-KR" sz="1400" b="0" i="0" u="none" strike="noStrike">
                <a:solidFill>
                  <a:srgbClr val="204F6E"/>
                </a:solidFill>
                <a:ea typeface="NanumGothic"/>
              </a:rPr>
              <a:t>실행합니다</a:t>
            </a:r>
            <a:r>
              <a:rPr lang="en-US" sz="14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-3352800"/>
            <a:ext cx="19837400" cy="2087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실용적인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기능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구현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6527800"/>
            <a:ext cx="89408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37500" y="6921500"/>
            <a:ext cx="571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34400" y="67564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화살표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함수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(Arrow Function)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921000"/>
            <a:ext cx="5791200" cy="5537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32766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100" y="32766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00" y="3276600"/>
            <a:ext cx="254000" cy="25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90700" y="3873500"/>
            <a:ext cx="5499100" cy="325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1" i="0" u="none" strike="noStrike" spc="-100" dirty="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2100" b="1" i="0" u="none" strike="noStrike" spc="-100" dirty="0">
                <a:solidFill>
                  <a:srgbClr val="7DB249"/>
                </a:solidFill>
                <a:ea typeface="NanumGothic"/>
              </a:rPr>
              <a:t>기본</a:t>
            </a:r>
            <a:r>
              <a:rPr lang="en-US" sz="2100" b="1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2100" b="1" i="0" u="none" strike="noStrike" spc="-100" dirty="0">
                <a:solidFill>
                  <a:srgbClr val="7DB249"/>
                </a:solidFill>
                <a:ea typeface="NanumGothic"/>
              </a:rPr>
              <a:t>함수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 dirty="0">
                <a:solidFill>
                  <a:srgbClr val="EEEEEE"/>
                </a:solidFill>
                <a:latin typeface="NanumGothic"/>
              </a:rPr>
              <a:t>const sum = function(a, b) {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 dirty="0">
                <a:solidFill>
                  <a:srgbClr val="EEEEEE"/>
                </a:solidFill>
                <a:latin typeface="NanumGothic"/>
              </a:rPr>
              <a:t>  return a + b;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 dirty="0">
                <a:solidFill>
                  <a:srgbClr val="EEEEEE"/>
                </a:solidFill>
                <a:latin typeface="NanumGothic"/>
              </a:rPr>
              <a:t>};</a:t>
            </a:r>
          </a:p>
          <a:p>
            <a:pPr lvl="0" algn="l">
              <a:lnSpc>
                <a:spcPct val="149400"/>
              </a:lnSpc>
            </a:pPr>
            <a:endParaRPr lang="en-US" sz="2100" b="1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 dirty="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2100" b="1" i="0" u="none" strike="noStrike" spc="-100" dirty="0">
                <a:solidFill>
                  <a:srgbClr val="7DB249"/>
                </a:solidFill>
                <a:ea typeface="NanumGothic"/>
              </a:rPr>
              <a:t>화살표</a:t>
            </a:r>
            <a:r>
              <a:rPr lang="en-US" sz="2100" b="1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2100" b="1" i="0" u="none" strike="noStrike" spc="-100" dirty="0">
                <a:solidFill>
                  <a:srgbClr val="7DB249"/>
                </a:solidFill>
                <a:ea typeface="NanumGothic"/>
              </a:rPr>
              <a:t>함수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 dirty="0">
                <a:solidFill>
                  <a:srgbClr val="EEEEEE"/>
                </a:solidFill>
                <a:latin typeface="NanumGothic"/>
              </a:rPr>
              <a:t>const sum2 = (a, b) =&gt; a + b;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6700" y="7645400"/>
            <a:ext cx="89916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function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키워드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없이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간결하게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작성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this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바인딩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방식이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달라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콜백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메서드에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적합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83500" y="1447800"/>
            <a:ext cx="9144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오류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처리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- ErrorBoundary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626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07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162300"/>
            <a:ext cx="7696200" cy="102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3657600"/>
            <a:ext cx="5715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3162300"/>
            <a:ext cx="73025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5800" y="3657600"/>
            <a:ext cx="5715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74800" y="4457700"/>
            <a:ext cx="76327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React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트리에서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발생하는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오류는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전체를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중단시킬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ErrorBoundary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이러한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오류가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전체로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전파되는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것을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막고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지정된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대체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UI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보여주는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역할을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2800" y="34290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왜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필요한가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52000" y="4457700"/>
            <a:ext cx="72390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하위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트리에서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오류가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발생했을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호출되는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생명주기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메소드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이곳에서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오류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정보를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state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저장하고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로그를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남기는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작업을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수행할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72700" y="3429000"/>
            <a:ext cx="58166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동작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원리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(componentDidCatch)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6908800"/>
            <a:ext cx="15379700" cy="116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01800" y="7467600"/>
            <a:ext cx="3683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120900" y="7289800"/>
            <a:ext cx="10579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ErrorBoundary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는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클래스형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컴포넌트로만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작성할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수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있다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83500" y="1447800"/>
            <a:ext cx="9144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오류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처리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- ErrorBoundary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626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07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800" y="6083300"/>
            <a:ext cx="2997200" cy="255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451100"/>
            <a:ext cx="4470400" cy="6172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300" y="6667500"/>
            <a:ext cx="73279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550400" y="7073900"/>
            <a:ext cx="5715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147300" y="6896100"/>
            <a:ext cx="1206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사용법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50400" y="7785100"/>
            <a:ext cx="7302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에러를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감지하고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싶은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최상위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App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&lt;ErrorBoundary&gt;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감싸줌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01400" y="1447800"/>
            <a:ext cx="5638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이미지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131300" cy="381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447800" y="2844800"/>
          <a:ext cx="15392400" cy="5867400"/>
        </p:xfrm>
        <a:graphic>
          <a:graphicData uri="http://schemas.openxmlformats.org/drawingml/2006/table">
            <a:tbl>
              <a:tblPr/>
              <a:tblGrid>
                <a:gridCol w="607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204F6E"/>
                          </a:solidFill>
                          <a:latin typeface="Pretendard Bold"/>
                        </a:rPr>
                        <a:t>public </a:t>
                      </a:r>
                      <a:r>
                        <a:rPr lang="ko-KR" sz="2400" b="0" i="0" u="none" strike="noStrike">
                          <a:solidFill>
                            <a:srgbClr val="204F6E"/>
                          </a:solidFill>
                          <a:ea typeface="Pretendard Bold"/>
                        </a:rPr>
                        <a:t>폴더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구분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400" b="0" i="0" u="none" strike="noStrike">
                          <a:solidFill>
                            <a:srgbClr val="204F6E"/>
                          </a:solidFill>
                          <a:latin typeface="Pretendard Bold"/>
                        </a:rPr>
                        <a:t>src </a:t>
                      </a:r>
                      <a:r>
                        <a:rPr lang="ko-KR" sz="2400" b="0" i="0" u="none" strike="noStrike">
                          <a:solidFill>
                            <a:srgbClr val="204F6E"/>
                          </a:solidFill>
                          <a:ea typeface="Pretendard Bold"/>
                        </a:rPr>
                        <a:t>폴더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1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Webpack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이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관리하지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않음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원본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그대로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build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폴더에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복사됨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처리</a:t>
                      </a:r>
                      <a:r>
                        <a:rPr lang="en-US" sz="2400" b="0" i="0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방식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Webpack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이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관리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모듈로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처리되어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해시값이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붙음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.</a:t>
                      </a:r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41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process.env.PUBLIC_URL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또는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절대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경로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경로</a:t>
                      </a:r>
                      <a:r>
                        <a:rPr lang="en-US" sz="2400" b="0" i="0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접근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import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구문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41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수천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개의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이미지를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동적으로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참조할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때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유용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장점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컴파일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에러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감지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가능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파일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누락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즉시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확인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가능</a:t>
                      </a:r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경로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오류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404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에러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발생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(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런타임에서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확인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단점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동적인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경로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처리가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상대적으로</a:t>
                      </a: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0" b="0" i="0" u="none" strike="noStrike">
                          <a:solidFill>
                            <a:srgbClr val="333333"/>
                          </a:solidFill>
                          <a:ea typeface="Pretendard Regular"/>
                        </a:rPr>
                        <a:t>복잡함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41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src={`${process.env.PUBLIC_URL}/logo.png`}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src={'/logo.png'}</a:t>
                      </a:r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사용</a:t>
                      </a:r>
                      <a:r>
                        <a:rPr lang="en-US" sz="2400" b="0" i="0" u="none" strike="noStrike">
                          <a:solidFill>
                            <a:srgbClr val="F2F2F2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400" b="0" i="0" u="none" strike="noStrike">
                          <a:solidFill>
                            <a:srgbClr val="F2F2F2"/>
                          </a:solidFill>
                          <a:ea typeface="Pretendard Bold"/>
                        </a:rPr>
                        <a:t>예시</a:t>
                      </a:r>
                      <a:endParaRPr lang="en-US" sz="1100"/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F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import logo from '../logo.png';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2200" b="0" i="0" u="none" strike="noStrike">
                          <a:solidFill>
                            <a:srgbClr val="333333"/>
                          </a:solidFill>
                          <a:latin typeface="Pretendard Regular"/>
                        </a:rPr>
                        <a:t>&lt;img src={logo} /&gt;</a:t>
                      </a:r>
                    </a:p>
                  </a:txBody>
                  <a:tcPr marL="19050" marR="19050" marT="19050" marB="19050" anchor="ctr">
                    <a:lnL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43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07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940800" y="1447800"/>
            <a:ext cx="7886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Daum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우편번호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서비스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883400" cy="38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7645400"/>
            <a:ext cx="60706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300" y="3886200"/>
            <a:ext cx="6070600" cy="369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1100" y="3886200"/>
            <a:ext cx="5816600" cy="4876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07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806700"/>
            <a:ext cx="15379700" cy="83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98600" y="3200400"/>
            <a:ext cx="5715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95500" y="3035300"/>
            <a:ext cx="51816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설치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방법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: npm i react-daum-postcode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-3314700"/>
            <a:ext cx="20040600" cy="20891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배포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및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마무리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026400" y="1447800"/>
            <a:ext cx="8813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기본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페이지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제목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설정하기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956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 dirty="0">
                <a:solidFill>
                  <a:srgbClr val="204F6E"/>
                </a:solidFill>
                <a:latin typeface="NanumGothicExtraBold"/>
              </a:rPr>
              <a:t>08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44800"/>
            <a:ext cx="15481300" cy="78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3924300"/>
            <a:ext cx="7594600" cy="466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8128000"/>
            <a:ext cx="7429500" cy="36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0" y="7239000"/>
            <a:ext cx="61722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">
            <a:off x="9105900" y="7835900"/>
            <a:ext cx="1511300" cy="622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035300"/>
            <a:ext cx="279400" cy="381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781800" y="3035300"/>
            <a:ext cx="506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public/index.html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파일의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&lt;title&gt;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태그를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수정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26200" y="1447800"/>
            <a:ext cx="10401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페이지마다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제목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설정하기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330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08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844800"/>
            <a:ext cx="15481300" cy="78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00" y="3048000"/>
            <a:ext cx="279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559300" y="3048000"/>
            <a:ext cx="956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5449"/>
              </a:lnSpc>
            </a:pP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react-helmet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라이브러리를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사용하여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각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컴포넌트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안에서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헤더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태그를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동적으로</a:t>
            </a:r>
            <a:r>
              <a:rPr lang="en-US" sz="2400" b="0" i="0" u="none" strike="noStrike" spc="-300">
                <a:solidFill>
                  <a:srgbClr val="FFFFFF"/>
                </a:solidFill>
                <a:latin typeface="NanumGothicExtraBold"/>
              </a:rPr>
              <a:t> </a:t>
            </a:r>
            <a:r>
              <a:rPr lang="ko-KR" sz="2400" b="0" i="0" u="none" strike="noStrike" spc="-300">
                <a:solidFill>
                  <a:srgbClr val="FFFFFF"/>
                </a:solidFill>
                <a:ea typeface="NanumGothicExtraBold"/>
              </a:rPr>
              <a:t>변경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60000" y="8255000"/>
            <a:ext cx="65913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npm install react-helmet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6769100"/>
            <a:ext cx="6896100" cy="111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045700" y="7302500"/>
            <a:ext cx="5715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642600" y="7099300"/>
            <a:ext cx="5626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설치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방법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3975100"/>
            <a:ext cx="8026400" cy="4648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803400" y="4495800"/>
            <a:ext cx="43688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import React from 'react';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import { Helmet } from 'react-helmet';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function BoardDetailPage({ board }) {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&lt;div&gt;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&lt;Helmet&gt;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  &lt;title&gt;{board.title} - React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게시판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&lt;/title&gt;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&lt;/Helmet&gt;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{/* ...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게시글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상세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내용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... */}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}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15300" y="1447800"/>
            <a:ext cx="8724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파비콘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(Favicon)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설정하기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0452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08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784600"/>
            <a:ext cx="7696200" cy="102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4279900"/>
            <a:ext cx="5715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3784600"/>
            <a:ext cx="7302500" cy="1028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575800" y="4279900"/>
            <a:ext cx="5715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6210300"/>
            <a:ext cx="7696200" cy="1104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74800" y="5080000"/>
            <a:ext cx="76327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브라우저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탭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북마크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목록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표시되는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작은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웹사이트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아이콘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2800" y="40513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파비콘이란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52000" y="5080000"/>
            <a:ext cx="72390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16x16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또는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32x32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사이즈의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.ico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형식의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아이콘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준비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예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my-favicon.ico)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public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폴더에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favicon.ico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새로운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아이콘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교체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public/index.html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해당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아이콘을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가리키도록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&lt;link&gt;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태그의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href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속성을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72700" y="40513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설정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방법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29900" y="1447800"/>
            <a:ext cx="6210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1" i="0" u="none" strike="noStrike" dirty="0">
                <a:solidFill>
                  <a:srgbClr val="204F6E"/>
                </a:solidFill>
                <a:latin typeface="NanumGothicBold" panose="020B0600000101010101" charset="-127"/>
                <a:ea typeface="NanumGothicBold" panose="020B0600000101010101" charset="-127"/>
              </a:rPr>
              <a:t> </a:t>
            </a:r>
            <a:r>
              <a:rPr lang="ko-KR" altLang="en-US" sz="5800" b="1" i="0" u="none" strike="noStrike" dirty="0">
                <a:solidFill>
                  <a:srgbClr val="204F6E"/>
                </a:solidFill>
                <a:latin typeface="NanumGothicBold" panose="020B0600000101010101" charset="-127"/>
                <a:ea typeface="NanumGothicBold" panose="020B0600000101010101" charset="-127"/>
              </a:rPr>
              <a:t>내</a:t>
            </a:r>
            <a:r>
              <a:rPr lang="ko-KR" altLang="en-US" sz="5800" b="1" i="0" u="none" strike="noStrike" dirty="0">
                <a:solidFill>
                  <a:srgbClr val="204F6E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장서버</a:t>
            </a:r>
            <a:r>
              <a:rPr lang="en-US" sz="5800" b="1" i="0" u="none" strike="noStrike" dirty="0">
                <a:solidFill>
                  <a:srgbClr val="204F6E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</a:t>
            </a:r>
            <a:r>
              <a:rPr lang="ko-KR" sz="5800" b="0" i="0" u="none" strike="noStrike" dirty="0">
                <a:solidFill>
                  <a:srgbClr val="204F6E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배포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08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5600700"/>
            <a:ext cx="1905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6100" y="5600700"/>
            <a:ext cx="190500" cy="2921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2500" y="3213100"/>
            <a:ext cx="4013200" cy="5067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05800" y="37084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75600" y="4356100"/>
            <a:ext cx="2654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1" i="0" u="none" strike="noStrike">
                <a:solidFill>
                  <a:srgbClr val="204F6E"/>
                </a:solidFill>
                <a:ea typeface="NanumGothicBold"/>
              </a:rPr>
              <a:t>배포</a:t>
            </a:r>
            <a:r>
              <a:rPr lang="en-US" sz="21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ea typeface="NanumGothicBold"/>
              </a:rPr>
              <a:t>서버</a:t>
            </a:r>
            <a:r>
              <a:rPr lang="en-US" sz="21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ea typeface="NanumGothicBold"/>
              </a:rPr>
              <a:t>준비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700" y="5372100"/>
            <a:ext cx="3086100" cy="736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039100" y="5511800"/>
            <a:ext cx="22987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npm </a:t>
            </a: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install -g serve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0" y="3213100"/>
            <a:ext cx="4013200" cy="5067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830300" y="37084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68400" y="4356100"/>
            <a:ext cx="19177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100" b="1" i="0" u="none" strike="noStrike">
                <a:solidFill>
                  <a:srgbClr val="204F6E"/>
                </a:solidFill>
                <a:ea typeface="NanumGothicBold"/>
              </a:rPr>
              <a:t>서버</a:t>
            </a:r>
            <a:r>
              <a:rPr lang="en-US" sz="21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ea typeface="NanumGothicBold"/>
              </a:rPr>
              <a:t>실행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4200" y="5372100"/>
            <a:ext cx="3086100" cy="736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576300" y="5575300"/>
            <a:ext cx="1562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serve</a:t>
            </a: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 -s build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3213100"/>
            <a:ext cx="4343400" cy="5067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993900" y="4406900"/>
            <a:ext cx="32385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1" i="0" u="none" strike="noStrike">
                <a:solidFill>
                  <a:srgbClr val="204F6E"/>
                </a:solidFill>
                <a:ea typeface="NanumGothicBold"/>
              </a:rPr>
              <a:t>운영</a:t>
            </a:r>
            <a:r>
              <a:rPr lang="en-US" sz="21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ea typeface="NanumGothicBold"/>
              </a:rPr>
              <a:t>버전</a:t>
            </a:r>
            <a:r>
              <a:rPr lang="en-US" sz="21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ea typeface="NanumGothicBold"/>
              </a:rPr>
              <a:t>빌드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03500" y="37084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900" y="4965700"/>
            <a:ext cx="3733800" cy="736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917700" y="5130800"/>
            <a:ext cx="34290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GENERATE_SOURCEMAP=false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41500" y="5892800"/>
            <a:ext cx="35560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보안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강화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위해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소스맵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생성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중단</a:t>
            </a:r>
          </a:p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(.env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파일에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추가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900" y="6667500"/>
            <a:ext cx="3733800" cy="736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917700" y="6832600"/>
            <a:ext cx="34290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7DB249"/>
                </a:solidFill>
                <a:latin typeface="NanumGothic"/>
              </a:rPr>
              <a:t>npm</a:t>
            </a: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 run build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41500" y="7594600"/>
            <a:ext cx="35560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빌드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명령어를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실행</a:t>
            </a:r>
          </a:p>
        </p:txBody>
      </p:sp>
      <p:pic>
        <p:nvPicPr>
          <p:cNvPr id="33" name="Picture 5">
            <a:extLst>
              <a:ext uri="{FF2B5EF4-FFF2-40B4-BE49-F238E27FC236}">
                <a16:creationId xmlns:a16="http://schemas.microsoft.com/office/drawing/2014/main" id="{0C92DDCE-DA3C-D6D1-0D95-5F1D00196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2209799" y="1854200"/>
            <a:ext cx="10075333" cy="635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EB2E4-2F92-8D6E-DCF7-6B8E85CB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B79E9B-6F1F-26FF-EAF7-76AC632F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E07F0B5-74EB-CCBC-190D-4B186A44F14A}"/>
              </a:ext>
            </a:extLst>
          </p:cNvPr>
          <p:cNvSpPr txBox="1"/>
          <p:nvPr/>
        </p:nvSpPr>
        <p:spPr>
          <a:xfrm>
            <a:off x="8115300" y="1447800"/>
            <a:ext cx="8724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altLang="ko-KR" sz="6000" dirty="0">
                <a:solidFill>
                  <a:srgbClr val="204F6E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Local</a:t>
            </a:r>
            <a:r>
              <a:rPr lang="ko-KR" altLang="en-US" sz="6000" dirty="0">
                <a:solidFill>
                  <a:srgbClr val="204F6E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 </a:t>
            </a:r>
            <a:r>
              <a:rPr lang="ko-KR" altLang="ko-KR" sz="6000" dirty="0">
                <a:solidFill>
                  <a:srgbClr val="204F6E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배포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4B0DECE-B35C-EC33-61D9-E37E76997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A63A64-BF43-3543-731A-FB41FD396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2209799" y="1854786"/>
            <a:ext cx="9982201" cy="62913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2D92262-0982-8509-FC8A-53A0D5CA2355}"/>
              </a:ext>
            </a:extLst>
          </p:cNvPr>
          <p:cNvSpPr txBox="1"/>
          <p:nvPr/>
        </p:nvSpPr>
        <p:spPr>
          <a:xfrm>
            <a:off x="1612900" y="1714500"/>
            <a:ext cx="431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08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9881E08-AB07-9A2C-025F-09C836F9E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784600"/>
            <a:ext cx="7696200" cy="1028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181E1EF-61D8-F2DE-558C-A92670C0B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98600" y="4279900"/>
            <a:ext cx="5715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72B4488-B36B-5E27-6CFD-F0B9CDE95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7700" y="3784600"/>
            <a:ext cx="7302500" cy="1028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7761450-B740-6220-AED5-F06408EE1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575800" y="4279900"/>
            <a:ext cx="5715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3F1BD90-6296-739B-D92F-C43BEDEE3AD0}"/>
              </a:ext>
            </a:extLst>
          </p:cNvPr>
          <p:cNvSpPr txBox="1"/>
          <p:nvPr/>
        </p:nvSpPr>
        <p:spPr>
          <a:xfrm>
            <a:off x="1574800" y="5080000"/>
            <a:ext cx="7632700" cy="295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  <a:hlinkClick r:id="rId9"/>
              </a:rPr>
              <a:t>https://nginx.org/en/download.html</a:t>
            </a:r>
            <a:endParaRPr lang="en-US" altLang="ko-KR" sz="2400" dirty="0">
              <a:latin typeface="NanumGothicBold" panose="020B0600000101010101" charset="-127"/>
              <a:ea typeface="NanumGothicBold" panose="020B0600000101010101" charset="-127"/>
            </a:endParaRPr>
          </a:p>
          <a:p>
            <a:pPr marL="342900" lvl="0" indent="-342900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endParaRPr lang="en-US" altLang="ko-KR" sz="2400" b="0" i="0" u="none" strike="noStrike" dirty="0">
              <a:solidFill>
                <a:srgbClr val="204F6E"/>
              </a:solidFill>
              <a:latin typeface="NanumGothicBold" panose="020B0600000101010101" charset="-127"/>
              <a:ea typeface="NanumGothicBold" panose="020B0600000101010101" charset="-127"/>
            </a:endParaRPr>
          </a:p>
          <a:p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</a:rPr>
              <a:t>stable version</a:t>
            </a:r>
            <a:r>
              <a:rPr lang="ko-KR" altLang="en-US" sz="2400" dirty="0">
                <a:latin typeface="NanumGothicBold" panose="020B0600000101010101" charset="-127"/>
                <a:ea typeface="NanumGothicBold" panose="020B0600000101010101" charset="-127"/>
              </a:rPr>
              <a:t>으로 다운로드</a:t>
            </a:r>
          </a:p>
          <a:p>
            <a:r>
              <a:rPr lang="ko-KR" altLang="en-US" sz="2400" dirty="0">
                <a:latin typeface="NanumGothicBold" panose="020B0600000101010101" charset="-127"/>
                <a:ea typeface="NanumGothicBold" panose="020B0600000101010101" charset="-127"/>
              </a:rPr>
              <a:t>압축 해제 후 </a:t>
            </a: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</a:rPr>
              <a:t>nginx.exe </a:t>
            </a:r>
            <a:r>
              <a:rPr lang="ko-KR" altLang="en-US" sz="2400" dirty="0">
                <a:latin typeface="NanumGothicBold" panose="020B0600000101010101" charset="-127"/>
                <a:ea typeface="NanumGothicBold" panose="020B0600000101010101" charset="-127"/>
              </a:rPr>
              <a:t>실행</a:t>
            </a:r>
          </a:p>
          <a:p>
            <a:r>
              <a:rPr lang="ko-KR" altLang="en-US" sz="2400" dirty="0">
                <a:latin typeface="NanumGothicBold" panose="020B0600000101010101" charset="-127"/>
                <a:ea typeface="NanumGothicBold" panose="020B0600000101010101" charset="-127"/>
              </a:rPr>
              <a:t>접속 테스트 </a:t>
            </a: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</a:rPr>
              <a:t>(</a:t>
            </a: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  <a:hlinkClick r:id="rId10"/>
              </a:rPr>
              <a:t>http://localhost/</a:t>
            </a: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</a:rPr>
              <a:t>)</a:t>
            </a:r>
          </a:p>
          <a:p>
            <a:pPr marL="342900" lvl="0" indent="-342900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endParaRPr lang="ko-KR" sz="2100" b="0" i="0" u="none" strike="noStrike" dirty="0">
              <a:solidFill>
                <a:srgbClr val="204F6E"/>
              </a:solidFill>
              <a:ea typeface="NanumGothic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2FAE29A6-0BA4-7325-2CCC-45C2361C3467}"/>
              </a:ext>
            </a:extLst>
          </p:cNvPr>
          <p:cNvSpPr txBox="1"/>
          <p:nvPr/>
        </p:nvSpPr>
        <p:spPr>
          <a:xfrm>
            <a:off x="2082800" y="40513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altLang="ko-KR" sz="3100" b="0" i="0" u="none" strike="noStrike" dirty="0" err="1">
                <a:solidFill>
                  <a:srgbClr val="204F6E"/>
                </a:solidFill>
                <a:ea typeface="NanumGothicExtraBold"/>
              </a:rPr>
              <a:t>NginX</a:t>
            </a:r>
            <a:r>
              <a:rPr lang="en-US" altLang="ko-KR" sz="3100" b="0" i="0" u="none" strike="noStrike" dirty="0">
                <a:solidFill>
                  <a:srgbClr val="204F6E"/>
                </a:solidFill>
                <a:ea typeface="NanumGothicExtraBold"/>
              </a:rPr>
              <a:t> </a:t>
            </a:r>
            <a:r>
              <a:rPr lang="ko-KR" altLang="en-US" sz="3100" b="0" i="0" u="none" strike="noStrike" dirty="0">
                <a:solidFill>
                  <a:srgbClr val="204F6E"/>
                </a:solidFill>
                <a:ea typeface="NanumGothicExtraBold"/>
              </a:rPr>
              <a:t>다운로드</a:t>
            </a:r>
            <a:endParaRPr lang="en-US" sz="3100" b="0" i="0" u="none" strike="noStrike" dirty="0">
              <a:solidFill>
                <a:srgbClr val="204F6E"/>
              </a:solidFill>
              <a:latin typeface="NanumGothicExtra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9786A7F-00C7-CFF0-834E-ED2DF635006F}"/>
              </a:ext>
            </a:extLst>
          </p:cNvPr>
          <p:cNvSpPr txBox="1"/>
          <p:nvPr/>
        </p:nvSpPr>
        <p:spPr>
          <a:xfrm>
            <a:off x="9652000" y="5080000"/>
            <a:ext cx="72390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</a:rPr>
              <a:t>&gt; </a:t>
            </a:r>
            <a:r>
              <a:rPr lang="en-US" altLang="ko-KR" sz="2400" dirty="0" err="1">
                <a:latin typeface="NanumGothicBold" panose="020B0600000101010101" charset="-127"/>
                <a:ea typeface="NanumGothicBold" panose="020B0600000101010101" charset="-127"/>
              </a:rPr>
              <a:t>npm</a:t>
            </a: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</a:rPr>
              <a:t> run build</a:t>
            </a:r>
          </a:p>
          <a:p>
            <a:pPr marL="342900" lvl="0" indent="-342900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</a:rPr>
              <a:t>build </a:t>
            </a:r>
            <a:r>
              <a:rPr lang="ko-KR" altLang="en-US" sz="2400" dirty="0">
                <a:latin typeface="NanumGothicBold" panose="020B0600000101010101" charset="-127"/>
                <a:ea typeface="NanumGothicBold" panose="020B0600000101010101" charset="-127"/>
              </a:rPr>
              <a:t>폴더안에 있는 모든 파일</a:t>
            </a: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</a:rPr>
              <a:t>, </a:t>
            </a:r>
            <a:r>
              <a:rPr lang="ko-KR" altLang="en-US" sz="2400" dirty="0">
                <a:latin typeface="NanumGothicBold" panose="020B0600000101010101" charset="-127"/>
                <a:ea typeface="NanumGothicBold" panose="020B0600000101010101" charset="-127"/>
              </a:rPr>
              <a:t>디렉토리를 </a:t>
            </a:r>
            <a:r>
              <a:rPr lang="en-US" altLang="ko-KR" sz="2400" dirty="0" err="1">
                <a:latin typeface="NanumGothicBold" panose="020B0600000101010101" charset="-127"/>
                <a:ea typeface="NanumGothicBold" panose="020B0600000101010101" charset="-127"/>
              </a:rPr>
              <a:t>nignx</a:t>
            </a:r>
            <a:r>
              <a:rPr lang="en-US" altLang="ko-KR" sz="2400" dirty="0">
                <a:latin typeface="NanumGothicBold" panose="020B0600000101010101" charset="-127"/>
                <a:ea typeface="NanumGothicBold" panose="020B0600000101010101" charset="-127"/>
              </a:rPr>
              <a:t> &gt; html </a:t>
            </a:r>
            <a:r>
              <a:rPr lang="ko-KR" altLang="en-US" sz="2400" dirty="0">
                <a:latin typeface="NanumGothicBold" panose="020B0600000101010101" charset="-127"/>
                <a:ea typeface="NanumGothicBold" panose="020B0600000101010101" charset="-127"/>
              </a:rPr>
              <a:t>폴더로 복사</a:t>
            </a:r>
            <a:endParaRPr lang="en-US" altLang="ko-KR" sz="2400" dirty="0">
              <a:latin typeface="NanumGothicBold" panose="020B0600000101010101" charset="-127"/>
              <a:ea typeface="NanumGothicBold" panose="020B0600000101010101" charset="-127"/>
            </a:endParaRPr>
          </a:p>
          <a:p>
            <a:pPr marL="342900" lvl="0" indent="-342900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altLang="en-US" sz="2400" dirty="0">
                <a:latin typeface="NanumGothicBold" panose="020B0600000101010101" charset="-127"/>
                <a:ea typeface="NanumGothicBold" panose="020B0600000101010101" charset="-127"/>
              </a:rPr>
              <a:t>브라우저 </a:t>
            </a:r>
            <a:r>
              <a:rPr lang="ko-KR" altLang="en-US" sz="2400" dirty="0" err="1">
                <a:latin typeface="NanumGothicBold" panose="020B0600000101010101" charset="-127"/>
                <a:ea typeface="NanumGothicBold" panose="020B0600000101010101" charset="-127"/>
              </a:rPr>
              <a:t>새로고침</a:t>
            </a:r>
            <a:endParaRPr lang="ko-KR" sz="2100" b="0" i="0" u="none" strike="noStrike" dirty="0">
              <a:solidFill>
                <a:srgbClr val="204F6E"/>
              </a:solidFill>
              <a:latin typeface="NanumGothicBold" panose="020B0600000101010101" charset="-127"/>
              <a:ea typeface="NanumGothicBold" panose="020B0600000101010101" charset="-127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4953D99-5B1A-0C6A-949E-32BFC10C3005}"/>
              </a:ext>
            </a:extLst>
          </p:cNvPr>
          <p:cNvSpPr txBox="1"/>
          <p:nvPr/>
        </p:nvSpPr>
        <p:spPr>
          <a:xfrm>
            <a:off x="10172700" y="40513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altLang="ko-KR" sz="3100" b="0" i="0" u="none" strike="noStrike" dirty="0">
                <a:solidFill>
                  <a:srgbClr val="204F6E"/>
                </a:solidFill>
                <a:ea typeface="NanumGothicExtraBold"/>
              </a:rPr>
              <a:t>React</a:t>
            </a:r>
            <a:r>
              <a:rPr lang="ko-KR" altLang="en-US" sz="3100" b="0" i="0" u="none" strike="noStrike" dirty="0">
                <a:solidFill>
                  <a:srgbClr val="204F6E"/>
                </a:solidFill>
                <a:ea typeface="NanumGothicExtraBold"/>
              </a:rPr>
              <a:t> 빌드</a:t>
            </a:r>
            <a:endParaRPr lang="ko-KR" sz="3100" b="0" i="0" u="none" strike="noStrike" dirty="0">
              <a:solidFill>
                <a:srgbClr val="204F6E"/>
              </a:solidFill>
              <a:ea typeface="NanumGothic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77256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6527800"/>
            <a:ext cx="89408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37500" y="6921500"/>
            <a:ext cx="571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34400" y="67564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구조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분해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할당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(Destructuring)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921000"/>
            <a:ext cx="5791200" cy="5537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32766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0100" y="32766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300" y="3276600"/>
            <a:ext cx="254000" cy="25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90700" y="3873500"/>
            <a:ext cx="5499100" cy="325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// 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배열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fruits = ['apple', 'banana'];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[a, b] = fruits;</a:t>
            </a:r>
          </a:p>
          <a:p>
            <a:pPr lvl="0" algn="l">
              <a:lnSpc>
                <a:spcPct val="149400"/>
              </a:lnSpc>
            </a:pPr>
            <a:endParaRPr lang="en-US" sz="21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// 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객체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user = { name: "</a:t>
            </a:r>
            <a:r>
              <a:rPr lang="ko-KR" sz="2100" b="1" i="0" u="none" strike="noStrike" spc="-100">
                <a:solidFill>
                  <a:srgbClr val="EEEEEE"/>
                </a:solidFill>
                <a:ea typeface="NanumGothicBold"/>
              </a:rPr>
              <a:t>짱구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", age: 5 };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{ name, age } = user;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6700" y="7645400"/>
            <a:ext cx="89916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배열이나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속성을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쉽게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추출하여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변수에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할당하는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문법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React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props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useState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받을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매우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유용하게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사용됨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921000"/>
            <a:ext cx="8343900" cy="553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32766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100" y="32766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3276600"/>
            <a:ext cx="254000" cy="25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0700" y="4064000"/>
            <a:ext cx="7416800" cy="229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arr1 = [1, 2, 3];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arr2 = [...arr1, 4, 5]; 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// [1, 2, 3, 4, 5]</a:t>
            </a:r>
          </a:p>
          <a:p>
            <a:pPr lvl="0" algn="l">
              <a:lnSpc>
                <a:spcPct val="149400"/>
              </a:lnSpc>
            </a:pPr>
            <a:endParaRPr lang="en-US" sz="2100" b="1" i="0" u="none" strike="noStrike" spc="-10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state = { name: "</a:t>
            </a:r>
            <a:r>
              <a:rPr lang="ko-KR" sz="2100" b="1" i="0" u="none" strike="noStrike" spc="-100">
                <a:solidFill>
                  <a:srgbClr val="EEEEEE"/>
                </a:solidFill>
                <a:ea typeface="NanumGothicBold"/>
              </a:rPr>
              <a:t>영희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", age: 25 };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newState = { ...state, age: 26 }; 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// { name: "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영희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", age: 26 }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2600" y="6527800"/>
            <a:ext cx="61976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680700" y="6921500"/>
            <a:ext cx="5715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290300" y="6756400"/>
            <a:ext cx="4610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스프레드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연산자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(Spread Operator)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56900" y="7645400"/>
            <a:ext cx="6007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...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기호를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배열이나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"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펼쳐서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"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쉽게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복사하거나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합칠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3746500"/>
            <a:ext cx="7124700" cy="1054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3746500"/>
            <a:ext cx="7124700" cy="1041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991100"/>
            <a:ext cx="7124700" cy="105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4991100"/>
            <a:ext cx="7124700" cy="1054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6248400"/>
            <a:ext cx="71247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6248400"/>
            <a:ext cx="7124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7493000"/>
            <a:ext cx="71247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00" y="7493000"/>
            <a:ext cx="7124700" cy="1041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807700" y="78232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배포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및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마무리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42500" y="77851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anumGothicExtraBold"/>
              </a:rPr>
              <a:t>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35300" y="78232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상태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관리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기법과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React Hooks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70100" y="77851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anumGothicExtra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7700" y="65786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실용적인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기능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구현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2500" y="65405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anumGothicExtraBold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35300" y="65786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컴포넌트와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JSX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문법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70100" y="65405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anumGothicExtra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07700" y="53340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API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연동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및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인증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42500" y="52832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anumGothicExtraBold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48000" y="53340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리액트란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무엇인가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0100" y="52832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anumGothicExtra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07700" y="40767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라우팅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42500" y="40386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anumGothicExtraBold"/>
              </a:rPr>
              <a:t>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35300" y="40767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리액트를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위한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개발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환경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anumGothic"/>
              </a:rPr>
              <a:t>준비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70100" y="40386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anumGothicExtra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81500" y="17780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204F6E"/>
                </a:solidFill>
                <a:latin typeface="NanumGothicExtraBold"/>
              </a:rPr>
              <a:t>TABLE OF 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755900"/>
            <a:ext cx="7467600" cy="6121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31242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100" y="31242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3124200"/>
            <a:ext cx="254000" cy="25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0700" y="3708400"/>
            <a:ext cx="5473700" cy="485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class Animal {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constructor(name) {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  this.name = name;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}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speak() {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  console.log(`${this.name}</a:t>
            </a:r>
            <a:r>
              <a:rPr lang="ko-KR" sz="2100" b="1" i="0" u="none" strike="noStrike" spc="-100">
                <a:solidFill>
                  <a:srgbClr val="EEEEEE"/>
                </a:solidFill>
                <a:ea typeface="NanumGothicBold"/>
              </a:rPr>
              <a:t>가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2100" b="1" i="0" u="none" strike="noStrike" spc="-100">
                <a:solidFill>
                  <a:srgbClr val="EEEEEE"/>
                </a:solidFill>
                <a:ea typeface="NanumGothicBold"/>
              </a:rPr>
              <a:t>소리를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2100" b="1" i="0" u="none" strike="noStrike" spc="-100">
                <a:solidFill>
                  <a:srgbClr val="EEEEEE"/>
                </a:solidFill>
                <a:ea typeface="NanumGothicBold"/>
              </a:rPr>
              <a:t>냅니다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.`);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}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class Dog extends Animal {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speak() {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  console.log(`${this.name}</a:t>
            </a:r>
            <a:r>
              <a:rPr lang="ko-KR" sz="2100" b="1" i="0" u="none" strike="noStrike" spc="-100">
                <a:solidFill>
                  <a:srgbClr val="EEEEEE"/>
                </a:solidFill>
                <a:ea typeface="NanumGothicBold"/>
              </a:rPr>
              <a:t>가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2100" b="1" i="0" u="none" strike="noStrike" spc="-100">
                <a:solidFill>
                  <a:srgbClr val="EEEEEE"/>
                </a:solidFill>
                <a:ea typeface="NanumGothicBold"/>
              </a:rPr>
              <a:t>멍멍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! </a:t>
            </a:r>
            <a:r>
              <a:rPr lang="ko-KR" sz="2100" b="1" i="0" u="none" strike="noStrike" spc="-100">
                <a:solidFill>
                  <a:srgbClr val="EEEEEE"/>
                </a:solidFill>
                <a:ea typeface="NanumGothicBold"/>
              </a:rPr>
              <a:t>짖습니다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.`);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}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const myDog = new Dog("</a:t>
            </a:r>
            <a:r>
              <a:rPr lang="ko-KR" sz="2100" b="1" i="0" u="none" strike="noStrike" spc="-100">
                <a:solidFill>
                  <a:srgbClr val="EEEEEE"/>
                </a:solidFill>
                <a:ea typeface="NanumGothicBold"/>
              </a:rPr>
              <a:t>뽀삐</a:t>
            </a: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");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myDog.speak(); 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// "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뽀삐가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멍멍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! </a:t>
            </a:r>
            <a:r>
              <a:rPr lang="ko-KR" sz="2100" b="1" i="0" u="none" strike="noStrike" spc="-100">
                <a:solidFill>
                  <a:srgbClr val="7DB249"/>
                </a:solidFill>
                <a:ea typeface="NanumGothicBold"/>
              </a:rPr>
              <a:t>짖습니다</a:t>
            </a:r>
            <a:r>
              <a:rPr lang="en-US" sz="2100" b="1" i="0" u="none" strike="noStrike" spc="-100">
                <a:solidFill>
                  <a:srgbClr val="7DB249"/>
                </a:solidFill>
                <a:latin typeface="NanumGothicBold"/>
              </a:rPr>
              <a:t>."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0" y="6946900"/>
            <a:ext cx="6934200" cy="83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944100" y="7340600"/>
            <a:ext cx="5715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553700" y="71755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클래스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(Class)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06000" y="8064500"/>
            <a:ext cx="69850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객체지향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프로그래밍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도입을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위한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문법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extends, super, constructor, static, private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속성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제공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781300"/>
            <a:ext cx="153797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3175000"/>
            <a:ext cx="571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95500" y="3009900"/>
            <a:ext cx="5867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고차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메서드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: forEach(), map(), reduce()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447800" y="4076700"/>
          <a:ext cx="15392400" cy="4279900"/>
        </p:xfrm>
        <a:graphic>
          <a:graphicData uri="http://schemas.openxmlformats.org/drawingml/2006/table">
            <a:tbl>
              <a:tblPr/>
              <a:tblGrid>
                <a:gridCol w="179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매서드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반환값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목적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실습</a:t>
                      </a:r>
                      <a:r>
                        <a:rPr lang="en-US" sz="17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예제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forEach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없음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배열의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각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요소를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순회하며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단순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처리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names.forEach(name =&gt; console.log(name));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map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새로운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배열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각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요소를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변환하여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새로운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배열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생성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numbers.map(n =&gt; n * 2);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filter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새로운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배열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조건을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만족하는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요소만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모아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새로운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배열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생성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users.filter(user =&gt; user.isActive);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reduce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하나의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값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각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요소를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순회하며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값을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누적하여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최종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결과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도출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 dirty="0" err="1">
                          <a:solidFill>
                            <a:srgbClr val="00577E"/>
                          </a:solidFill>
                          <a:latin typeface="NanumGothic"/>
                        </a:rPr>
                        <a:t>numbers.reduce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((sum, n) =&gt; sum + n, 0);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2641600"/>
            <a:ext cx="66548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867900" y="3035300"/>
            <a:ext cx="5715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979" y="2540000"/>
            <a:ext cx="8089900" cy="367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464800" y="28702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 dirty="0">
                <a:solidFill>
                  <a:srgbClr val="204F6E"/>
                </a:solidFill>
                <a:ea typeface="NanumGothicExtraBold"/>
              </a:rPr>
              <a:t>모듈</a:t>
            </a:r>
            <a:r>
              <a:rPr lang="en-US" sz="23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 dirty="0">
                <a:solidFill>
                  <a:srgbClr val="204F6E"/>
                </a:solidFill>
                <a:ea typeface="NanumGothicExtraBold"/>
              </a:rPr>
              <a:t>시스템</a:t>
            </a:r>
            <a:r>
              <a:rPr lang="en-US" sz="2300" b="0" i="0" u="none" strike="noStrike" dirty="0">
                <a:solidFill>
                  <a:srgbClr val="204F6E"/>
                </a:solidFill>
                <a:latin typeface="NanumGothicExtraBold"/>
              </a:rPr>
              <a:t> (import &amp; export)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29800" y="3759200"/>
            <a:ext cx="67056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export (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내보내기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)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특정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변수나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다른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있도록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내보내기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import (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가져오기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)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다른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내보낸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변수나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가져오기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A67A9-F56F-A3FA-130F-6DD68BF72CA9}"/>
              </a:ext>
            </a:extLst>
          </p:cNvPr>
          <p:cNvSpPr txBox="1"/>
          <p:nvPr/>
        </p:nvSpPr>
        <p:spPr>
          <a:xfrm>
            <a:off x="1449805" y="6237357"/>
            <a:ext cx="56525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&lt;script type</a:t>
            </a:r>
            <a:r>
              <a:rPr lang="en-US" altLang="ko-KR" sz="2000" dirty="0">
                <a:highlight>
                  <a:srgbClr val="FFFF00"/>
                </a:highlight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="module" </a:t>
            </a:r>
            <a:r>
              <a:rPr lang="en-US" altLang="ko-KR" sz="20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src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="./app.js"&gt;&lt;/script&gt;</a:t>
            </a:r>
          </a:p>
          <a:p>
            <a:endParaRPr lang="ko-KR" altLang="en-US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E41A1-A809-6B92-2D6C-D5E094F3C80C}"/>
              </a:ext>
            </a:extLst>
          </p:cNvPr>
          <p:cNvSpPr txBox="1"/>
          <p:nvPr/>
        </p:nvSpPr>
        <p:spPr>
          <a:xfrm>
            <a:off x="7426118" y="6332967"/>
            <a:ext cx="99411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/>
              <a:t>모듈 스크립트는 </a:t>
            </a:r>
            <a:r>
              <a:rPr lang="en-US" altLang="ko-KR" sz="2000" dirty="0"/>
              <a:t> </a:t>
            </a:r>
            <a:r>
              <a:rPr lang="ko-KR" altLang="en-US" sz="2000" dirty="0"/>
              <a:t>자체적인 </a:t>
            </a:r>
            <a:r>
              <a:rPr lang="ko-KR" altLang="en-US" sz="2000" dirty="0" err="1"/>
              <a:t>스코프</a:t>
            </a:r>
            <a:r>
              <a:rPr lang="en-US" altLang="ko-KR" sz="2000" dirty="0"/>
              <a:t>(Module Scope)</a:t>
            </a:r>
            <a:r>
              <a:rPr lang="ko-KR" altLang="en-US" sz="2000" dirty="0"/>
              <a:t>를 가진다</a:t>
            </a:r>
            <a:r>
              <a:rPr lang="en-US" altLang="ko-KR" sz="2000" dirty="0"/>
              <a:t>. (</a:t>
            </a:r>
            <a:r>
              <a:rPr lang="ko-KR" altLang="en-US" sz="2000" dirty="0"/>
              <a:t>모듈내에서만 사용</a:t>
            </a:r>
            <a:r>
              <a:rPr lang="en-US" altLang="ko-KR" sz="2000" dirty="0"/>
              <a:t>)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그러므로 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Window</a:t>
            </a:r>
            <a:r>
              <a:rPr lang="ko-KR" altLang="en-US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객체에 등록되지 않는다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모듈은 비동기적으로 로드되며 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HTML</a:t>
            </a:r>
            <a:r>
              <a:rPr lang="ko-KR" altLang="en-US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로드 완료 후 실행된다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(script</a:t>
            </a:r>
            <a:r>
              <a:rPr lang="ko-KR" altLang="en-US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 먼저실행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Window</a:t>
            </a:r>
            <a:r>
              <a:rPr lang="ko-KR" altLang="en-US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 노출된 값을 사용하려면 모듈의 실행 완료를 기다려야 한다</a:t>
            </a:r>
            <a:r>
              <a:rPr lang="en-US" altLang="ko-KR" sz="20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 marL="457200" indent="-457200">
              <a:buFont typeface="+mj-ea"/>
              <a:buAutoNum type="circleNumDbPlain"/>
            </a:pPr>
            <a:endParaRPr lang="en-US" altLang="ko-KR" sz="20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DF7CD-3CA4-7A3E-4EAB-5D601EA28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81FABA-4312-1A63-6E3D-BC85347D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F1F5DD1-6462-C3EA-A966-710E8F47429E}"/>
              </a:ext>
            </a:extLst>
          </p:cNvPr>
          <p:cNvSpPr txBox="1"/>
          <p:nvPr/>
        </p:nvSpPr>
        <p:spPr>
          <a:xfrm>
            <a:off x="11798300" y="1447800"/>
            <a:ext cx="5029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ES6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3AD9EF1-1CDC-E61B-57D8-069813155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D90B8AA-3B74-BCC4-764D-C61A3F4E3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9740900" cy="381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3BE8DA0-AA29-6F1F-441B-961864060663}"/>
              </a:ext>
            </a:extLst>
          </p:cNvPr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771245-3822-9162-966B-FD38B65BE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2757" y="2995074"/>
            <a:ext cx="6670379" cy="41500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73BF0B-109F-524B-6855-4042C8037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136" y="4672082"/>
            <a:ext cx="8449070" cy="3425779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BE8D2A26-8B1D-BBFB-0FC8-7A528783A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9800" y="2641600"/>
            <a:ext cx="6654800" cy="838200"/>
          </a:xfrm>
          <a:prstGeom prst="rect">
            <a:avLst/>
          </a:prstGeom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39B869D0-5E84-A2E0-5A98-AF118119CC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867900" y="3035300"/>
            <a:ext cx="571500" cy="38100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456BE019-EB8D-53DE-E5C3-6D70FEE201EB}"/>
              </a:ext>
            </a:extLst>
          </p:cNvPr>
          <p:cNvSpPr txBox="1"/>
          <p:nvPr/>
        </p:nvSpPr>
        <p:spPr>
          <a:xfrm>
            <a:off x="10464800" y="28702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 dirty="0">
                <a:solidFill>
                  <a:srgbClr val="204F6E"/>
                </a:solidFill>
                <a:ea typeface="NanumGothicExtraBold"/>
              </a:rPr>
              <a:t>모듈</a:t>
            </a:r>
            <a:r>
              <a:rPr lang="en-US" sz="23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 dirty="0">
                <a:solidFill>
                  <a:srgbClr val="204F6E"/>
                </a:solidFill>
                <a:ea typeface="NanumGothicExtraBold"/>
              </a:rPr>
              <a:t>시스템</a:t>
            </a:r>
            <a:r>
              <a:rPr lang="en-US" sz="2300" b="0" i="0" u="none" strike="noStrike" dirty="0">
                <a:solidFill>
                  <a:srgbClr val="204F6E"/>
                </a:solidFill>
                <a:latin typeface="NanumGothicExtraBold"/>
              </a:rPr>
              <a:t> (import &amp; export)</a:t>
            </a:r>
          </a:p>
        </p:txBody>
      </p:sp>
    </p:spTree>
    <p:extLst>
      <p:ext uri="{BB962C8B-B14F-4D97-AF65-F5344CB8AC3E}">
        <p14:creationId xmlns:p14="http://schemas.microsoft.com/office/powerpoint/2010/main" val="230615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-3352800"/>
            <a:ext cx="19773900" cy="2087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리액트란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무엇인가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71500" y="1447800"/>
            <a:ext cx="3568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React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12014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2794000"/>
            <a:ext cx="2032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611600" y="2794000"/>
            <a:ext cx="203200" cy="172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90700" y="2933700"/>
            <a:ext cx="146939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5250"/>
              </a:lnSpc>
              <a:buClr>
                <a:srgbClr val="204F6E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사용자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인터페이스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(UI)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만들기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위한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JavaScript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라이브러리</a:t>
            </a:r>
          </a:p>
          <a:p>
            <a:pPr marL="342900" lvl="0" indent="-342900" algn="l">
              <a:lnSpc>
                <a:spcPct val="145250"/>
              </a:lnSpc>
              <a:buClr>
                <a:srgbClr val="204F6E"/>
              </a:buClr>
              <a:buFont typeface="Arial"/>
              <a:buChar char="●"/>
            </a:pP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Facebook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개발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현재는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다양한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기업에서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널리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</a:p>
          <a:p>
            <a:pPr marL="342900" lvl="0" indent="-342900" algn="l">
              <a:lnSpc>
                <a:spcPct val="145250"/>
              </a:lnSpc>
              <a:buClr>
                <a:srgbClr val="204F6E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빠르고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동적인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웹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애플리케이션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개발에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적합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4838700"/>
            <a:ext cx="7607300" cy="191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474200" y="5384800"/>
            <a:ext cx="368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63100" y="5969000"/>
            <a:ext cx="6921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화면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새로고침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없이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필요한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부분만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업데이트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80600" y="5156200"/>
            <a:ext cx="6045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SPA(Single Page Application)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지원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4838700"/>
            <a:ext cx="7607300" cy="191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14500" y="5384800"/>
            <a:ext cx="3683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16100" y="5994400"/>
            <a:ext cx="69215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3197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UI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독립적이고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재사용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가능한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조각으로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나눔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20900" y="51562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기반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6921500"/>
            <a:ext cx="7607300" cy="1917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14500" y="7467600"/>
            <a:ext cx="368300" cy="38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120900" y="72390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Virtual DOM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사용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6921500"/>
            <a:ext cx="7607300" cy="1917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461500" y="7467600"/>
            <a:ext cx="368300" cy="38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563100" y="8064500"/>
            <a:ext cx="6921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HTML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JavaScript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작성할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있어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직관적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80600" y="72390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JSX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16100" y="8064500"/>
            <a:ext cx="6921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DOM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보다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빠른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성능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912600" y="1447800"/>
            <a:ext cx="4914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SPA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이해하기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8552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300" y="3060700"/>
            <a:ext cx="7835900" cy="565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4445000"/>
            <a:ext cx="6781800" cy="71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5486400"/>
            <a:ext cx="67818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6515100"/>
            <a:ext cx="6781800" cy="711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7543800"/>
            <a:ext cx="6781800" cy="711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779000" y="7747000"/>
            <a:ext cx="6311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4.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대표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프레임워크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: React, Vue, Angular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9000" y="6718300"/>
            <a:ext cx="6311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3. JavaScript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기반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화면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렌더링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 →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빠르고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유연한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UI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79000" y="5689600"/>
            <a:ext cx="6311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2. Ajax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를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통한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데이터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바인딩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 →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전체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새로</a:t>
            </a:r>
            <a:r>
              <a:rPr lang="en-US" altLang="ko-KR" sz="1800" b="0" i="0" u="none" strike="noStrike" dirty="0">
                <a:solidFill>
                  <a:srgbClr val="272424"/>
                </a:solidFill>
                <a:ea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고침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없이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콘텐츠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갱신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79000" y="4648200"/>
            <a:ext cx="6311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1.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최초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1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회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전체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페이지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로드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 →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이후엔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필요한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데이터만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요청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44100" y="3416300"/>
            <a:ext cx="59436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SPA(Single Page Application)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방식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060700"/>
            <a:ext cx="6413500" cy="5651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4445000"/>
            <a:ext cx="54483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5486400"/>
            <a:ext cx="54483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6515100"/>
            <a:ext cx="5448300" cy="711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400" y="7543800"/>
            <a:ext cx="5448300" cy="711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628900" y="7747000"/>
            <a:ext cx="40005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속도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저하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,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사용자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경험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감소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84400" y="6718300"/>
            <a:ext cx="4978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3.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페이지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진입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시마다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전체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새로고침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발생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84400" y="5689600"/>
            <a:ext cx="4978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2.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코드량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증가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→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리소스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반복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다운로드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84400" y="4648200"/>
            <a:ext cx="4978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1.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모든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페이지에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대한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네트워크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요청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89100" y="3416300"/>
            <a:ext cx="594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전통적인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웹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서비스의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문제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260600" y="7785100"/>
            <a:ext cx="254000" cy="241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1200" y="5740400"/>
            <a:ext cx="190500" cy="292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912600" y="1447800"/>
            <a:ext cx="4914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SPA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이해하기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8552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606800"/>
            <a:ext cx="7467600" cy="406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900" y="3606800"/>
            <a:ext cx="7467600" cy="4089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98100" y="1447800"/>
            <a:ext cx="6629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Virtual DOM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8140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803900"/>
            <a:ext cx="7696200" cy="1117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207500" y="6350000"/>
            <a:ext cx="5715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00" y="2616200"/>
            <a:ext cx="6172200" cy="549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44000" y="7289800"/>
            <a:ext cx="77343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HTML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문서의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요소를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제어하기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위해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문서의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항목을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계층으로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표현하여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삭제할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있도록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돕는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인터페이스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04400" y="6134100"/>
            <a:ext cx="5626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DOM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02800" y="1447800"/>
            <a:ext cx="7124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Virtual DOM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6454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009900"/>
            <a:ext cx="203200" cy="1727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6611600" y="3009900"/>
            <a:ext cx="203200" cy="172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90700" y="3149600"/>
            <a:ext cx="146939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5250"/>
              </a:lnSpc>
              <a:buClr>
                <a:srgbClr val="204F6E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DOM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복사본</a:t>
            </a:r>
          </a:p>
          <a:p>
            <a:pPr marL="342900" lvl="0" indent="-342900" algn="l">
              <a:lnSpc>
                <a:spcPct val="145250"/>
              </a:lnSpc>
              <a:buClr>
                <a:srgbClr val="204F6E"/>
              </a:buClr>
              <a:buFont typeface="Arial"/>
              <a:buChar char="●"/>
            </a:pP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DOM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변경을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미리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시뮬레이션하여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성능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최적화</a:t>
            </a:r>
          </a:p>
          <a:p>
            <a:pPr marL="342900" lvl="0" indent="-342900" algn="l">
              <a:lnSpc>
                <a:spcPct val="145250"/>
              </a:lnSpc>
              <a:buClr>
                <a:srgbClr val="204F6E"/>
              </a:buClr>
              <a:buFont typeface="Arial"/>
              <a:buChar char="●"/>
            </a:pP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변경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사항을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비교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(Diffing)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후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필요한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부분만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DOM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반영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5499100"/>
            <a:ext cx="153543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98600" y="6045200"/>
            <a:ext cx="5715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4800" y="6997700"/>
            <a:ext cx="152908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DOM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브라우저는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재구성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+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리렌더링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→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느림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React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사항을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DOM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먼저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적용하고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DOM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비교해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부분만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업데이트</a:t>
            </a:r>
            <a:br>
              <a:rPr lang="ko-KR" sz="21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→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빠르고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효율적인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5500" y="58039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왜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Virtual DOM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이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필요한가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-3352800"/>
            <a:ext cx="19088100" cy="2087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리액트를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위한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개발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환경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준비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221E8-9473-E570-5BBA-B72D699A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EE8652-E8B6-BC6E-F350-BF2C30016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08A5A65-1E3B-F944-4DEF-4DC8B66F65D4}"/>
              </a:ext>
            </a:extLst>
          </p:cNvPr>
          <p:cNvSpPr txBox="1"/>
          <p:nvPr/>
        </p:nvSpPr>
        <p:spPr>
          <a:xfrm>
            <a:off x="9702800" y="1447800"/>
            <a:ext cx="7124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Virtual DOM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CB947A-1B91-952C-23AA-74BBDAA3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68F918-ABAF-8BD6-0B2E-EB40078AC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76454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1EAC968-62B6-9852-3B47-FD9B3A84D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0" y="2743200"/>
            <a:ext cx="6883400" cy="5486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9BA3319-DAB2-3D9C-0AB6-0E51145B7689}"/>
              </a:ext>
            </a:extLst>
          </p:cNvPr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527BC2E-327E-D812-25B4-AE2A9EEB5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5422900"/>
            <a:ext cx="7696200" cy="1117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6D876D9-5931-602D-B4E0-CBC49DF18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07500" y="5969000"/>
            <a:ext cx="571500" cy="381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F6236EC-5C3D-3CD1-CF6E-96A602CAEF3F}"/>
              </a:ext>
            </a:extLst>
          </p:cNvPr>
          <p:cNvSpPr txBox="1"/>
          <p:nvPr/>
        </p:nvSpPr>
        <p:spPr>
          <a:xfrm>
            <a:off x="9156700" y="6908800"/>
            <a:ext cx="77216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State change: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상태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(state)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변경되면</a:t>
            </a:r>
          </a:p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Compute Diff: React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전후의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Virtual DOM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비교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(diff)</a:t>
            </a:r>
          </a:p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Re-render: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부분만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DOM(Browser DOM)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반영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CD72621-9D6B-DDAB-1434-EA16396D593E}"/>
              </a:ext>
            </a:extLst>
          </p:cNvPr>
          <p:cNvSpPr txBox="1"/>
          <p:nvPr/>
        </p:nvSpPr>
        <p:spPr>
          <a:xfrm>
            <a:off x="9804400" y="5753100"/>
            <a:ext cx="5626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Virtual DOM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기반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리렌더링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흐름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BBBE98-FC2D-1FA5-E047-CD05BAC21082}"/>
              </a:ext>
            </a:extLst>
          </p:cNvPr>
          <p:cNvSpPr/>
          <p:nvPr/>
        </p:nvSpPr>
        <p:spPr>
          <a:xfrm>
            <a:off x="6553200" y="2933700"/>
            <a:ext cx="2159000" cy="441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02800" y="1447800"/>
            <a:ext cx="7124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Virtual DOM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76454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086100"/>
            <a:ext cx="7696200" cy="111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207500" y="3632200"/>
            <a:ext cx="5715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991600" y="4470400"/>
            <a:ext cx="8458200" cy="436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1. 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초기 렌더링 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: JSX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는 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React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요소로 변환되고 메모리에 저장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2. 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데이터가 업데이트 되면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, 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전체 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UI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를 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Virtual DOM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 </a:t>
            </a:r>
            <a:r>
              <a:rPr lang="ko-KR" altLang="en-US" sz="24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리렌더링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</a:t>
            </a:r>
            <a:endParaRPr lang="ko-KR" altLang="en-US" sz="2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3. 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이전 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Virtual DOM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에 있던 내용과 현재의 내용을 비교함 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(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가상 돔 끼리 비교 </a:t>
            </a:r>
            <a:r>
              <a:rPr lang="en-US" altLang="ko-KR" sz="2400" b="1" dirty="0">
                <a:solidFill>
                  <a:schemeClr val="tx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diffing </a:t>
            </a:r>
            <a:r>
              <a:rPr lang="ko-KR" altLang="en-US" sz="2400" b="1" dirty="0">
                <a:solidFill>
                  <a:schemeClr val="tx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알고리즘</a:t>
            </a:r>
            <a:r>
              <a:rPr lang="en-US" altLang="ko-KR" sz="2400" b="1" dirty="0">
                <a:solidFill>
                  <a:schemeClr val="tx2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  <a:endParaRPr lang="ko-KR" altLang="en-US" sz="2400" b="1" dirty="0">
              <a:solidFill>
                <a:schemeClr val="tx2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4. 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24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커밋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단계는 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React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가 실제로 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DOM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을 조작하고 변경하는 단계</a:t>
            </a:r>
            <a:endParaRPr lang="en-US" altLang="ko-KR" sz="2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리엑트는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지속적으로 데이터가 변화하는 대규모 어플리케이션에 적합하다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. (</a:t>
            </a:r>
            <a:r>
              <a:rPr lang="ko-KR" altLang="en-US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항상 성능우수는 아님</a:t>
            </a:r>
            <a:r>
              <a:rPr lang="en-US" altLang="ko-KR" sz="2400" dirty="0">
                <a:latin typeface="나눔고딕 Light" panose="020D0904000000000000" pitchFamily="50" charset="-127"/>
                <a:ea typeface="나눔고딕 Light" panose="020D0904000000000000" pitchFamily="50" charset="-127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04400" y="3416300"/>
            <a:ext cx="5626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800" b="0" i="0" u="none" strike="noStrike" dirty="0">
                <a:solidFill>
                  <a:srgbClr val="204F6E"/>
                </a:solidFill>
                <a:latin typeface="NanumGothicExtraBold"/>
              </a:rPr>
              <a:t>Virtual DOM </a:t>
            </a:r>
            <a:r>
              <a:rPr lang="ko-KR" sz="2800" b="0" i="0" u="none" strike="noStrike" dirty="0">
                <a:solidFill>
                  <a:srgbClr val="204F6E"/>
                </a:solidFill>
                <a:ea typeface="NanumGothicExtraBold"/>
              </a:rPr>
              <a:t>기반</a:t>
            </a:r>
            <a:r>
              <a:rPr lang="en-US" sz="28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 dirty="0" err="1">
                <a:solidFill>
                  <a:srgbClr val="204F6E"/>
                </a:solidFill>
                <a:ea typeface="NanumGothicExtraBold"/>
              </a:rPr>
              <a:t>리렌더링</a:t>
            </a:r>
            <a:r>
              <a:rPr lang="en-US" sz="28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 dirty="0">
                <a:solidFill>
                  <a:srgbClr val="204F6E"/>
                </a:solidFill>
                <a:ea typeface="NanumGothicExtraBold"/>
              </a:rPr>
              <a:t>흐름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A92F4A5-CD71-2A00-E054-E8AC4F9B16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4764" y="3034928"/>
            <a:ext cx="6820852" cy="2667372"/>
          </a:xfrm>
          <a:prstGeom prst="rect">
            <a:avLst/>
          </a:prstGeom>
        </p:spPr>
      </p:pic>
      <p:sp>
        <p:nvSpPr>
          <p:cNvPr id="16" name="오른쪽 화살표 6">
            <a:extLst>
              <a:ext uri="{FF2B5EF4-FFF2-40B4-BE49-F238E27FC236}">
                <a16:creationId xmlns:a16="http://schemas.microsoft.com/office/drawing/2014/main" id="{125F6386-B699-F6FD-A4B7-CE363B1C173A}"/>
              </a:ext>
            </a:extLst>
          </p:cNvPr>
          <p:cNvSpPr/>
          <p:nvPr/>
        </p:nvSpPr>
        <p:spPr>
          <a:xfrm>
            <a:off x="6008466" y="3726128"/>
            <a:ext cx="813520" cy="44598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cxnSp>
        <p:nvCxnSpPr>
          <p:cNvPr id="17" name="구부러진 연결선 14">
            <a:extLst>
              <a:ext uri="{FF2B5EF4-FFF2-40B4-BE49-F238E27FC236}">
                <a16:creationId xmlns:a16="http://schemas.microsoft.com/office/drawing/2014/main" id="{2945B186-D22E-8CD9-70CA-9F8C6EE856F7}"/>
              </a:ext>
            </a:extLst>
          </p:cNvPr>
          <p:cNvCxnSpPr/>
          <p:nvPr/>
        </p:nvCxnSpPr>
        <p:spPr>
          <a:xfrm>
            <a:off x="3499534" y="3865942"/>
            <a:ext cx="914400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1447800"/>
            <a:ext cx="8712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CRA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프로젝트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생성하기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6057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746500"/>
            <a:ext cx="7150100" cy="506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746500"/>
            <a:ext cx="7150100" cy="5067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1861800" y="3987800"/>
            <a:ext cx="2781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현재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권장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방식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0" y="4622800"/>
            <a:ext cx="6197600" cy="1981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6700" y="4991100"/>
            <a:ext cx="254000" cy="25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9600" y="4991100"/>
            <a:ext cx="2540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2500" y="4991100"/>
            <a:ext cx="254000" cy="254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502900" y="5575300"/>
            <a:ext cx="5499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800" b="1" i="0" u="none" strike="noStrike" spc="-100" dirty="0">
                <a:solidFill>
                  <a:schemeClr val="bg1"/>
                </a:solidFill>
                <a:latin typeface="NanumGothic"/>
              </a:rPr>
              <a:t>&gt; </a:t>
            </a:r>
            <a:r>
              <a:rPr lang="en-US" sz="1800" b="1" i="0" u="none" strike="noStrike" spc="-100" dirty="0" err="1">
                <a:solidFill>
                  <a:schemeClr val="bg1"/>
                </a:solidFill>
                <a:latin typeface="NanumGothic"/>
              </a:rPr>
              <a:t>npx</a:t>
            </a:r>
            <a:r>
              <a:rPr lang="en-US" sz="1800" b="1" i="0" u="none" strike="noStrike" spc="-100" dirty="0">
                <a:solidFill>
                  <a:schemeClr val="bg1"/>
                </a:solidFill>
                <a:latin typeface="NanumGothic"/>
              </a:rPr>
              <a:t> </a:t>
            </a:r>
            <a:r>
              <a:rPr lang="en-US" sz="1800" b="1" i="0" u="none" strike="noStrike" spc="-100" dirty="0" err="1">
                <a:solidFill>
                  <a:schemeClr val="bg1"/>
                </a:solidFill>
                <a:latin typeface="NanumGothic"/>
              </a:rPr>
              <a:t>create-react-app@latest</a:t>
            </a:r>
            <a:r>
              <a:rPr lang="en-US" sz="1800" b="1" i="0" u="none" strike="noStrike" spc="-100" dirty="0">
                <a:solidFill>
                  <a:schemeClr val="bg1"/>
                </a:solidFill>
                <a:latin typeface="NanumGothic"/>
              </a:rPr>
              <a:t> my-app</a:t>
            </a:r>
          </a:p>
          <a:p>
            <a:pPr>
              <a:lnSpc>
                <a:spcPct val="149400"/>
              </a:lnSpc>
            </a:pPr>
            <a:r>
              <a:rPr lang="en-US" altLang="ko-KR" sz="2000" b="1" spc="-100" dirty="0">
                <a:solidFill>
                  <a:srgbClr val="FF0000"/>
                </a:solidFill>
                <a:latin typeface="NanumGothic"/>
              </a:rPr>
              <a:t>&gt; </a:t>
            </a:r>
            <a:r>
              <a:rPr lang="en-US" altLang="ko-KR" sz="2000" b="1" spc="-100" dirty="0" err="1">
                <a:solidFill>
                  <a:srgbClr val="FF0000"/>
                </a:solidFill>
                <a:latin typeface="NanumGothic"/>
              </a:rPr>
              <a:t>npx</a:t>
            </a:r>
            <a:r>
              <a:rPr lang="en-US" altLang="ko-KR" sz="2000" b="1" spc="-100" dirty="0">
                <a:solidFill>
                  <a:srgbClr val="FF0000"/>
                </a:solidFill>
                <a:latin typeface="NanumGothic"/>
              </a:rPr>
              <a:t> create-react-app my-app</a:t>
            </a:r>
          </a:p>
          <a:p>
            <a:pPr lvl="0" algn="l">
              <a:lnSpc>
                <a:spcPct val="149400"/>
              </a:lnSpc>
            </a:pPr>
            <a:endParaRPr lang="en-US" sz="1800" b="1" i="0" u="none" strike="noStrike" spc="-100" dirty="0">
              <a:solidFill>
                <a:schemeClr val="bg1"/>
              </a:solidFill>
              <a:latin typeface="NanumGothic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000" y="7048500"/>
            <a:ext cx="6197600" cy="711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0000" y="7886700"/>
            <a:ext cx="6197600" cy="711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426700" y="8089900"/>
            <a:ext cx="5715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@latest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명시로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항상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최신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CRA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사용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보장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26700" y="7251700"/>
            <a:ext cx="5715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전역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설치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불필요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→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더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깔끔한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관리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32200" y="3987800"/>
            <a:ext cx="2781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과거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방식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4622800"/>
            <a:ext cx="6197600" cy="19812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4991100"/>
            <a:ext cx="254000" cy="254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0000" y="49911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2900" y="4991100"/>
            <a:ext cx="254000" cy="254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273300" y="5575300"/>
            <a:ext cx="5499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 spc="-100">
                <a:solidFill>
                  <a:srgbClr val="12887A"/>
                </a:solidFill>
                <a:latin typeface="NanumGothic"/>
              </a:rPr>
              <a:t>npm 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install -g create-react-app #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전역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설치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create-react-app my-app #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프로젝트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생성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0400" y="7048500"/>
            <a:ext cx="6197600" cy="711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0400" y="7886700"/>
            <a:ext cx="6197600" cy="711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197100" y="8089900"/>
            <a:ext cx="5715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버전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충돌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,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의존성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오류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발생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가능성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높음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97100" y="7251700"/>
            <a:ext cx="5715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전역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설치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방식은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공식적으로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지원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중단됨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5900" y="2628900"/>
            <a:ext cx="203200" cy="863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6611600" y="2628900"/>
            <a:ext cx="203200" cy="863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752600" y="28321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리액트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팀에서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공식적으로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제공하는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리액트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프로젝트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생성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도구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1447800"/>
            <a:ext cx="8712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CRA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프로젝트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생성하기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6057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6500" y="5575300"/>
            <a:ext cx="1905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100" y="5575300"/>
            <a:ext cx="1905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187700"/>
            <a:ext cx="3263900" cy="506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7073900"/>
            <a:ext cx="26670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43100" y="7353300"/>
            <a:ext cx="22733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작업폴더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만들기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2800" y="36830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3187700"/>
            <a:ext cx="3263900" cy="5067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121400" y="36830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STEP.02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0" y="3187700"/>
            <a:ext cx="7302500" cy="5067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179300" y="36830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STEP.03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7073900"/>
            <a:ext cx="2667000" cy="850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981700" y="7200900"/>
            <a:ext cx="2273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VS CODE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에서</a:t>
            </a:r>
            <a:br>
              <a:rPr lang="ko-KR" sz="1800" b="0" i="0" u="none" strike="noStrike">
                <a:solidFill>
                  <a:srgbClr val="272424"/>
                </a:solidFill>
                <a:ea typeface="NanumGothic"/>
              </a:rPr>
            </a:b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해당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폴더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열기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55200" y="7073900"/>
            <a:ext cx="6667500" cy="850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305300"/>
            <a:ext cx="2044700" cy="2540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045700" y="7340600"/>
            <a:ext cx="6273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Ctrl + J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눌러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터미널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열고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새로운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 err="1">
                <a:solidFill>
                  <a:srgbClr val="272424"/>
                </a:solidFill>
                <a:ea typeface="NanumGothic"/>
              </a:rPr>
              <a:t>리액트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앱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만들기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0300" y="4724400"/>
            <a:ext cx="6311900" cy="1701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0500" y="5080000"/>
            <a:ext cx="254000" cy="254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3400" y="5080000"/>
            <a:ext cx="254000" cy="254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36300" y="5080000"/>
            <a:ext cx="254000" cy="254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426700" y="5676900"/>
            <a:ext cx="5499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 spc="-100">
                <a:solidFill>
                  <a:srgbClr val="12887A"/>
                </a:solidFill>
                <a:latin typeface="NanumGothic"/>
              </a:rPr>
              <a:t>npx</a:t>
            </a:r>
            <a:r>
              <a:rPr lang="en-US" sz="1800" b="0" i="0" u="none" strike="noStrike" spc="-100">
                <a:solidFill>
                  <a:srgbClr val="FD8A69"/>
                </a:solidFill>
                <a:latin typeface="NanumGothic"/>
              </a:rPr>
              <a:t> 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create-react-app@latest .  #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점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(.)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은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현재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폴더를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의미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8100" y="4940300"/>
            <a:ext cx="1016000" cy="863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955800" y="5918200"/>
            <a:ext cx="22733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272424"/>
                </a:solidFill>
                <a:latin typeface="NanumGothic"/>
              </a:rPr>
              <a:t>react-practice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0" y="1447800"/>
            <a:ext cx="8712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CRA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프로젝트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생성하기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6057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213100"/>
            <a:ext cx="5194300" cy="5384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2300" y="3378200"/>
            <a:ext cx="6565900" cy="506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500" y="7264400"/>
            <a:ext cx="58928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036300" y="7499350"/>
            <a:ext cx="35052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불필요한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파일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정리</a:t>
            </a:r>
            <a:r>
              <a:rPr lang="en-US" altLang="ko-KR" sz="1800" b="0" i="0" u="none" strike="noStrike" dirty="0">
                <a:solidFill>
                  <a:srgbClr val="272424"/>
                </a:solidFill>
                <a:ea typeface="NanumGothic"/>
              </a:rPr>
              <a:t>(</a:t>
            </a:r>
            <a:r>
              <a:rPr lang="ko-KR" altLang="en-US" sz="1800" b="0" i="0" u="none" strike="noStrike" dirty="0">
                <a:solidFill>
                  <a:srgbClr val="272424"/>
                </a:solidFill>
                <a:ea typeface="NanumGothic"/>
              </a:rPr>
              <a:t>선택</a:t>
            </a:r>
            <a:r>
              <a:rPr lang="en-US" altLang="ko-KR" sz="1800" b="0" i="0" u="none" strike="noStrike" dirty="0">
                <a:solidFill>
                  <a:srgbClr val="272424"/>
                </a:solidFill>
                <a:ea typeface="NanumGothic"/>
              </a:rPr>
              <a:t>)</a:t>
            </a:r>
            <a:endParaRPr lang="ko-KR" sz="1800" b="0" i="0" u="none" strike="noStrike" dirty="0">
              <a:solidFill>
                <a:srgbClr val="272424"/>
              </a:solidFill>
              <a:ea typeface="NanumGothic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785600" y="38735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36300" y="4673600"/>
            <a:ext cx="41275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 dirty="0" err="1">
                <a:solidFill>
                  <a:srgbClr val="272424"/>
                </a:solidFill>
                <a:latin typeface="NanumGothic"/>
              </a:rPr>
              <a:t>src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/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폴더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내에서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아래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파일들을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삭제</a:t>
            </a:r>
          </a:p>
          <a:p>
            <a:pPr marL="342900" lvl="0" indent="-342900" algn="l">
              <a:lnSpc>
                <a:spcPct val="149400"/>
              </a:lnSpc>
              <a:buClr>
                <a:srgbClr val="272424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App.test.js</a:t>
            </a:r>
          </a:p>
          <a:p>
            <a:pPr marL="342900" lvl="0" indent="-342900" algn="l">
              <a:lnSpc>
                <a:spcPct val="149400"/>
              </a:lnSpc>
              <a:buClr>
                <a:srgbClr val="272424"/>
              </a:buClr>
              <a:buFont typeface="Arial"/>
              <a:buChar char="●"/>
            </a:pPr>
            <a:r>
              <a:rPr lang="en-US" sz="1800" b="0" i="0" u="none" strike="noStrike" dirty="0" err="1">
                <a:solidFill>
                  <a:srgbClr val="272424"/>
                </a:solidFill>
                <a:latin typeface="NanumGothic"/>
              </a:rPr>
              <a:t>logo.svg</a:t>
            </a:r>
            <a:endParaRPr lang="en-US" sz="1800" b="0" i="0" u="none" strike="noStrike" dirty="0">
              <a:solidFill>
                <a:srgbClr val="272424"/>
              </a:solidFill>
              <a:latin typeface="NanumGothic"/>
            </a:endParaRPr>
          </a:p>
          <a:p>
            <a:pPr marL="342900" lvl="0" indent="-342900" algn="l">
              <a:lnSpc>
                <a:spcPct val="149400"/>
              </a:lnSpc>
              <a:buClr>
                <a:srgbClr val="272424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reportWebVitals.js</a:t>
            </a:r>
          </a:p>
          <a:p>
            <a:pPr marL="342900" lvl="0" indent="-342900" algn="l">
              <a:lnSpc>
                <a:spcPct val="149400"/>
              </a:lnSpc>
              <a:buClr>
                <a:srgbClr val="272424"/>
              </a:buClr>
              <a:buFont typeface="Arial"/>
              <a:buChar char="●"/>
            </a:pP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setupTests.js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42100" y="1447800"/>
            <a:ext cx="10198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리액트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앱의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구성요소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살펴보기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5720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46500"/>
            <a:ext cx="5257800" cy="472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00" y="5207000"/>
            <a:ext cx="4406900" cy="36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900" y="5600700"/>
            <a:ext cx="4406900" cy="368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3162300"/>
            <a:ext cx="9131300" cy="2540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950200" y="3708400"/>
            <a:ext cx="3683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64500" y="4318000"/>
            <a:ext cx="85471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앱의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정적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파일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(HTML,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이미지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)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저장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index.html: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리액트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앱이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삽입될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HTML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틀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favicon.ico: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브라우저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탭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아이콘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56600" y="34798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public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폴더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6200" y="5918200"/>
            <a:ext cx="9131300" cy="255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950200" y="6464300"/>
            <a:ext cx="3683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">
            <a:off x="6807200" y="5130800"/>
            <a:ext cx="927100" cy="39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20000">
            <a:off x="6489700" y="6311900"/>
            <a:ext cx="1447800" cy="393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356600" y="62357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src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폴더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64500" y="7073900"/>
            <a:ext cx="69215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코딩이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이루어지는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공간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핵심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로직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CSS, JavaScript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모듈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포함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App.js, index.js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리액트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앱의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시작점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34400" y="1447800"/>
            <a:ext cx="8305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React Developer Tools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464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2908300"/>
            <a:ext cx="203200" cy="137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2908300"/>
            <a:ext cx="203200" cy="1371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5300" y="3149600"/>
            <a:ext cx="146939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웹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브라우저의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개발자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도구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(F12)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내에서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리액트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컴포넌트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구조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, Props, State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를</a:t>
            </a:r>
          </a:p>
          <a:p>
            <a:pPr lvl="0" algn="ctr">
              <a:lnSpc>
                <a:spcPct val="145250"/>
              </a:lnSpc>
            </a:pP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시각적으로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확인하고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수정할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수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있도록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도와주는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필수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확장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프로그램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8300" y="6908800"/>
            <a:ext cx="65913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브라우저의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웹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스토어에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접속</a:t>
            </a:r>
          </a:p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en-US" sz="2100" b="0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"/>
              </a:rPr>
              <a:t>'React Developer Tools'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검색하여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설치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422900"/>
            <a:ext cx="68961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511300" y="5969000"/>
            <a:ext cx="5715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20900" y="5753100"/>
            <a:ext cx="5626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설치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방법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0121900" y="6908800"/>
            <a:ext cx="65913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실행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중인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리액트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페이지로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이동</a:t>
            </a:r>
          </a:p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개발자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도구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(F12)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열기</a:t>
            </a:r>
          </a:p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개발자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도구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탭에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Components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Profiler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탭이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새로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것을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확인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1400" y="5422900"/>
            <a:ext cx="6896100" cy="111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007600" y="5969000"/>
            <a:ext cx="571500" cy="38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604500" y="5753100"/>
            <a:ext cx="5626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사용</a:t>
            </a:r>
            <a:r>
              <a:rPr lang="en-US" sz="2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방법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007600" y="1447800"/>
            <a:ext cx="6832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package.json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9375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0099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0099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2131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프로젝트의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메타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데이터가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저장되는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라이브러리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설정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파일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4076700"/>
            <a:ext cx="7607300" cy="270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474200" y="4622800"/>
            <a:ext cx="368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588500" y="5232400"/>
            <a:ext cx="69215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 dirty="0" err="1">
                <a:solidFill>
                  <a:srgbClr val="204F6E"/>
                </a:solidFill>
                <a:latin typeface="NanumGothic"/>
              </a:rPr>
              <a:t>node_modules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설치된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라이브러리들이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 err="1">
                <a:solidFill>
                  <a:srgbClr val="204F6E"/>
                </a:solidFill>
                <a:ea typeface="NanumGothic"/>
              </a:rPr>
              <a:t>모여있는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폴더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package-</a:t>
            </a:r>
            <a:r>
              <a:rPr lang="en-US" sz="1900" b="0" i="0" u="none" strike="noStrike" dirty="0" err="1">
                <a:solidFill>
                  <a:srgbClr val="204F6E"/>
                </a:solidFill>
                <a:latin typeface="NanumGothic"/>
              </a:rPr>
              <a:t>lock.json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설치된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라이브러리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altLang="en-US" sz="1900" b="0" i="0" u="none" strike="noStrike" dirty="0">
                <a:solidFill>
                  <a:srgbClr val="204F6E"/>
                </a:solidFill>
                <a:latin typeface="NanumGothic"/>
              </a:rPr>
              <a:t>정확한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버전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기록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 </a:t>
            </a:r>
            <a:b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</a:b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→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협업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동일한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환경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유지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80600" y="4394200"/>
            <a:ext cx="6045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함께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사용하는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파일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4076700"/>
            <a:ext cx="7607300" cy="270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714500" y="4622800"/>
            <a:ext cx="3683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28800" y="5232400"/>
            <a:ext cx="69215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프로젝트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버전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라이선스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기본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정보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포함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실행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명령어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설치된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라이브러리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정보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관리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npm install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명령어로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읽혀서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프로젝트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환경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자동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20900" y="4394200"/>
            <a:ext cx="671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7086600"/>
            <a:ext cx="15379700" cy="1663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6100" y="7289800"/>
            <a:ext cx="393700" cy="558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24100" y="74549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npm install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또는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npm 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16100" y="8102600"/>
            <a:ext cx="14401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package.json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dependencies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정의된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패키지를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자동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설치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→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프로젝트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복사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package.json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있으면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환경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복원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가능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007600" y="1447800"/>
            <a:ext cx="6832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package.json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937500" cy="381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473700" y="5549900"/>
          <a:ext cx="11353800" cy="3098800"/>
        </p:xfrm>
        <a:graphic>
          <a:graphicData uri="http://schemas.openxmlformats.org/drawingml/2006/table">
            <a:tbl>
              <a:tblPr/>
              <a:tblGrid>
                <a:gridCol w="567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"name"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프로젝트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이름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"version"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앱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버전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"scripts"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실행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명령어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설정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"dependencies"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실제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앱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실행에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필요한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라이브러리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목록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"devDependencies"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개발용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도구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설정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200" b="1" i="0" u="none" strike="noStrike">
                          <a:solidFill>
                            <a:srgbClr val="00577E"/>
                          </a:solidFill>
                          <a:latin typeface="NanumGothicBold"/>
                        </a:rPr>
                        <a:t>"browserslist"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지원할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브라우저의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버전을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명시하여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호환성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보장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2705100"/>
            <a:ext cx="3263900" cy="591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4470400"/>
            <a:ext cx="113665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511800" y="4876800"/>
            <a:ext cx="5715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121400" y="4711700"/>
            <a:ext cx="5867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package.json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항목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007600" y="1447800"/>
            <a:ext cx="6832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package.json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9375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2705100"/>
            <a:ext cx="3263900" cy="5918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5740400"/>
            <a:ext cx="11366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511800" y="6146800"/>
            <a:ext cx="5715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121400" y="5969000"/>
            <a:ext cx="81153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의존성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버전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규칙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(Semantic Versioning): (major.minor.patch)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5473700" y="6807200"/>
          <a:ext cx="11366500" cy="1854200"/>
        </p:xfrm>
        <a:graphic>
          <a:graphicData uri="http://schemas.openxmlformats.org/drawingml/2006/table">
            <a:tbl>
              <a:tblPr/>
              <a:tblGrid>
                <a:gridCol w="468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표현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"16.4.2"   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항상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16.4.2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버전만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설치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"~16.4.2"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패치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(Patch)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버전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내에서만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업데이트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(16.4.x)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"^16.4.2"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마이너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(Minor)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버전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내에서만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업데이트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(16.x.x)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988300" y="1447800"/>
            <a:ext cx="88392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웹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애플리케이션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구조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이해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9309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6B5AB49-345B-8799-A399-F44DD47A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683500"/>
            <a:ext cx="10237229" cy="5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12400" y="1447800"/>
            <a:ext cx="6527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리액트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앱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실행하기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8242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400" y="5613400"/>
            <a:ext cx="1905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7239000"/>
            <a:ext cx="5702300" cy="1054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78000" y="7543800"/>
            <a:ext cx="1714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npm</a:t>
            </a:r>
            <a:r>
              <a:rPr lang="en-US" sz="2100" b="0" i="0" u="none" strike="noStrike" spc="-100">
                <a:solidFill>
                  <a:srgbClr val="FD8A69"/>
                </a:solidFill>
                <a:latin typeface="NanumGothic"/>
              </a:rPr>
              <a:t> </a:t>
            </a:r>
            <a:r>
              <a:rPr lang="en-US" sz="2100" b="0" i="0" u="none" strike="noStrike">
                <a:solidFill>
                  <a:srgbClr val="EEEEEE"/>
                </a:solidFill>
                <a:latin typeface="NanumGothic"/>
              </a:rPr>
              <a:t>run start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755900"/>
            <a:ext cx="5702300" cy="4102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3225800"/>
            <a:ext cx="8763000" cy="5067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795000" y="3721100"/>
            <a:ext cx="33147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8BB2E0"/>
                </a:solidFill>
                <a:ea typeface="NanumGothicExtraBold"/>
              </a:rPr>
              <a:t>브라우저에서</a:t>
            </a: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 </a:t>
            </a:r>
            <a:r>
              <a:rPr lang="ko-KR" sz="2000" b="0" i="0" u="none" strike="noStrike">
                <a:solidFill>
                  <a:srgbClr val="8BB2E0"/>
                </a:solidFill>
                <a:ea typeface="NanumGothicExtraBold"/>
              </a:rPr>
              <a:t>자동으로</a:t>
            </a: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 </a:t>
            </a:r>
            <a:r>
              <a:rPr lang="ko-KR" sz="2000" b="0" i="0" u="none" strike="noStrike">
                <a:solidFill>
                  <a:srgbClr val="8BB2E0"/>
                </a:solidFill>
                <a:ea typeface="NanumGothicExtraBold"/>
              </a:rPr>
              <a:t>실행됨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6900" y="4241800"/>
            <a:ext cx="5930900" cy="328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105900" y="7721600"/>
            <a:ext cx="670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04F6E"/>
                </a:solidFill>
                <a:latin typeface="NanumGothic"/>
              </a:rPr>
              <a:t>http://localhost:3000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26200" y="1447800"/>
            <a:ext cx="10401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 dirty="0" err="1">
                <a:solidFill>
                  <a:srgbClr val="204F6E"/>
                </a:solidFill>
                <a:ea typeface="NanumGothicExtraBold"/>
              </a:rPr>
              <a:t>리액트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앱의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동작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원리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살펴보기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3688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2794000"/>
            <a:ext cx="6172200" cy="5943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83500" y="1447800"/>
            <a:ext cx="9144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HTML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템플릿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: index.html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5626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263900"/>
            <a:ext cx="15379700" cy="100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445000"/>
            <a:ext cx="153797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5626100"/>
            <a:ext cx="153797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6794500"/>
            <a:ext cx="153797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311400" y="3746500"/>
            <a:ext cx="4953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82900" y="3581400"/>
            <a:ext cx="690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&lt;div id="root"&gt;&lt;/div&gt;: React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삽입될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빈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HTML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껍데기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600" y="3517900"/>
            <a:ext cx="8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311400" y="4902200"/>
            <a:ext cx="4953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882900" y="4762500"/>
            <a:ext cx="7924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HTML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템플릿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파일로서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메인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JS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파일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(index.js)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연결됨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4673600"/>
            <a:ext cx="8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311400" y="6108700"/>
            <a:ext cx="4953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882900" y="5943600"/>
            <a:ext cx="6362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index.js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파일을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읽어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가상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DOM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결과를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삽입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5600" y="5880100"/>
            <a:ext cx="8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311400" y="7289800"/>
            <a:ext cx="4953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2450" y="7997934"/>
            <a:ext cx="6819900" cy="393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882900" y="7112000"/>
            <a:ext cx="6400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index.html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파일명은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변경하면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안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됨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→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시스템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오류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발생</a:t>
            </a:r>
            <a:r>
              <a:rPr lang="en-US" sz="19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 dirty="0">
                <a:solidFill>
                  <a:srgbClr val="204F6E"/>
                </a:solidFill>
                <a:ea typeface="NanumGothic"/>
              </a:rPr>
              <a:t>가능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5600" y="7048500"/>
            <a:ext cx="8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1882CA84-F767-46CC-0320-443E85ABE088}"/>
              </a:ext>
            </a:extLst>
          </p:cNvPr>
          <p:cNvSpPr txBox="1"/>
          <p:nvPr/>
        </p:nvSpPr>
        <p:spPr>
          <a:xfrm>
            <a:off x="1855076" y="8496300"/>
            <a:ext cx="1216572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defer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자바스크립트를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비동기 다운로드하면서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HTML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파싱이 완료된 후 실행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되도록 하는 속성</a:t>
            </a:r>
            <a:endParaRPr lang="ko-KR" sz="1900" b="0" i="0" u="none" strike="noStrike" dirty="0">
              <a:solidFill>
                <a:srgbClr val="204F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369300" y="1447800"/>
            <a:ext cx="8458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React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진입점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: index.js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63119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800600"/>
            <a:ext cx="9715500" cy="403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5600" y="4800600"/>
            <a:ext cx="5054600" cy="4038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51562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4700" y="51562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600" y="5156200"/>
            <a:ext cx="254000" cy="25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01800" y="5753100"/>
            <a:ext cx="71247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const root = 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ReactDOM.createRoot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(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document.getElementById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('root'));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root.render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(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개발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중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잠재적인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문제를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감지해주는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검사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도구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&lt;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React.StrictMode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&lt;App /&gt;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&lt;/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React.StrictMode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);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900" y="2908300"/>
            <a:ext cx="203200" cy="137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6611600" y="2908300"/>
            <a:ext cx="203200" cy="1371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65300" y="3149600"/>
            <a:ext cx="146939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App.js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컴포넌트를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index.html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&lt;div id="root"&gt;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연결하여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화면에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렌더링하는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리액트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앱의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시작점</a:t>
            </a:r>
          </a:p>
          <a:p>
            <a:pPr lvl="0" algn="ctr">
              <a:lnSpc>
                <a:spcPct val="145250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JS + HTML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구조를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결합해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최종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화면에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표시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97900" y="1447800"/>
            <a:ext cx="8229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최상위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: App.js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5405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0" y="5041900"/>
            <a:ext cx="9448800" cy="3708400"/>
          </a:xfrm>
          <a:prstGeom prst="rect">
            <a:avLst/>
          </a:prstGeom>
          <a:effectLst>
            <a:outerShdw blurRad="136623" dist="341890" dir="2700000">
              <a:srgbClr val="000000">
                <a:alpha val="5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2908300"/>
            <a:ext cx="203200" cy="137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611600" y="2908300"/>
            <a:ext cx="203200" cy="137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3149600"/>
            <a:ext cx="146939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실제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사용자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눈에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보이는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UI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담는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그릇이자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최상위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</a:p>
          <a:p>
            <a:pPr lvl="0" algn="ctr">
              <a:lnSpc>
                <a:spcPct val="145250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커스텀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컴포넌트들의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부모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역할을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"/>
              </a:rPr>
              <a:t>합니다</a:t>
            </a:r>
            <a:r>
              <a:rPr lang="en-US" sz="23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4889500"/>
            <a:ext cx="5702300" cy="38608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5257800"/>
            <a:ext cx="254000" cy="25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0900" y="5257800"/>
            <a:ext cx="254000" cy="254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800" y="5257800"/>
            <a:ext cx="254000" cy="254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78000" y="5651500"/>
            <a:ext cx="3200400" cy="293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function App() {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  &lt;div&gt;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    &lt;h1&gt;Hello World&lt;/h1&gt;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21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export default App;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410700" y="1447800"/>
            <a:ext cx="7429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리액트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앱의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동작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원리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340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70200"/>
            <a:ext cx="15379700" cy="100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051300"/>
            <a:ext cx="153797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5232400"/>
            <a:ext cx="15379700" cy="1003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6413500"/>
            <a:ext cx="153797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11400" y="3352800"/>
            <a:ext cx="4953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82900" y="3200400"/>
            <a:ext cx="11341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localhost:3000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접속을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요청하면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public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폴더의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Index.html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반환합니다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600" y="3124200"/>
            <a:ext cx="8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11400" y="4533900"/>
            <a:ext cx="4953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882900" y="4191000"/>
            <a:ext cx="125476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index.html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에는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src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폴더의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index.js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해당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파일이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가져오는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파일을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한데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묶어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놓은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bundle.js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불러옵니다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&lt;script&gt;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태그에서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자동으로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추가합니다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5600" y="4305300"/>
            <a:ext cx="8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02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11400" y="5715000"/>
            <a:ext cx="4953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882900" y="5549900"/>
            <a:ext cx="812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bundle.js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실행되어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index.js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작성한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코드가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실행됩니다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5600" y="5486400"/>
            <a:ext cx="8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11400" y="6896100"/>
            <a:ext cx="495300" cy="38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882900" y="6731000"/>
            <a:ext cx="977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Index.js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ReactDOM.createRoot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메서드로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돔에서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리액트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앱의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루트가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요소를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지정합니다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5600" y="6667500"/>
            <a:ext cx="8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7594600"/>
            <a:ext cx="15379700" cy="1003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311400" y="8077200"/>
            <a:ext cx="495300" cy="38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882900" y="7912100"/>
            <a:ext cx="11747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render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메서드를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돔의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루트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아래에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자식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추가합니다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결과적으로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App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렌더링됩니다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5600" y="7848600"/>
            <a:ext cx="8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05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-3352800"/>
            <a:ext cx="19837400" cy="20904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컴포넌트와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JSX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문법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382500" y="1447800"/>
            <a:ext cx="4457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03124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009900"/>
            <a:ext cx="203200" cy="133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009900"/>
            <a:ext cx="203200" cy="133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238500"/>
            <a:ext cx="147066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리액트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앱을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구성하는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최소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단위</a:t>
            </a:r>
          </a:p>
          <a:p>
            <a:pPr lvl="0" algn="ctr">
              <a:lnSpc>
                <a:spcPct val="145250"/>
              </a:lnSpc>
            </a:pP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UI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독립적이고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재사용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가능한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단위로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나눈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것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080000"/>
            <a:ext cx="5118100" cy="332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700" y="5219700"/>
            <a:ext cx="94615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442200" y="5753100"/>
            <a:ext cx="5715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391400" y="6705600"/>
            <a:ext cx="94742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MVC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View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독립적으로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구성하여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재사용할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데이터를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입력받는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props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자체적으로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관리하는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state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가짐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이름은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항상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대문자로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시작해야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(e.g., Header, LoginButton)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함수형과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클래스형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방식으로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정의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39100" y="5549900"/>
            <a:ext cx="5626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8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53300" y="1447800"/>
            <a:ext cx="9486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함수형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vs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클래스형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2832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7239000"/>
            <a:ext cx="153797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7442200"/>
            <a:ext cx="393700" cy="558800"/>
          </a:xfrm>
          <a:prstGeom prst="rect">
            <a:avLst/>
          </a:prstGeom>
        </p:spPr>
      </p:pic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1447800" y="3340100"/>
          <a:ext cx="15379700" cy="3619500"/>
        </p:xfrm>
        <a:graphic>
          <a:graphicData uri="http://schemas.openxmlformats.org/drawingml/2006/table">
            <a:tbl>
              <a:tblPr/>
              <a:tblGrid>
                <a:gridCol w="341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항목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함수형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컴포넌트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(Functional)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클래스형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컴포넌트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(Class)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구조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문법이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간결하고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직관적인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일반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형태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class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키워드와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render()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메서드가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필요한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복잡한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구조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관리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useState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등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Hooks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사용하여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관리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this.state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this.setState()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관리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Props </a:t>
                      </a: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사용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props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매개변수로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직접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받음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this.props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접근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코드</a:t>
                      </a: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예시</a:t>
                      </a: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단축키</a:t>
                      </a:r>
                      <a:br>
                        <a:rPr lang="ko-KR" sz="21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</a:br>
                      <a:r>
                        <a:rPr lang="en-US" sz="18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(Reactjs Code Snippets </a:t>
                      </a:r>
                      <a:r>
                        <a:rPr lang="ko-KR" sz="18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설치</a:t>
                      </a:r>
                      <a:r>
                        <a:rPr lang="en-US" sz="18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시</a:t>
                      </a:r>
                      <a:r>
                        <a:rPr lang="en-US" sz="18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rfc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또는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rfce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rcc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2425700" y="7581900"/>
            <a:ext cx="1174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 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현재는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함수형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중심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개발이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트렌드이다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70800" y="1447800"/>
            <a:ext cx="9169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만들어보기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600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3060700"/>
            <a:ext cx="7150100" cy="565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315700" y="3378200"/>
            <a:ext cx="3873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클래스형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컴포넌트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0" y="4318000"/>
            <a:ext cx="6197600" cy="3670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700" y="46736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9600" y="46736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2500" y="4673600"/>
            <a:ext cx="254000" cy="25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02900" y="5067300"/>
            <a:ext cx="55753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React, { Component } from 'react';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// this.props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로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데이터에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접근합니다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class WelcomeClass extends Component {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render() {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return &lt;h1&gt;Hello, {this.props.name}! (</a:t>
            </a:r>
            <a:r>
              <a:rPr lang="ko-KR" sz="1800" b="1" i="0" u="none" strike="noStrike" spc="-100">
                <a:solidFill>
                  <a:srgbClr val="EEEEEE"/>
                </a:solidFill>
                <a:ea typeface="NanumGothicBold"/>
              </a:rPr>
              <a:t>클래스형</a:t>
            </a: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)&lt;/h1&gt;;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}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export default WelcomeClass;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3060700"/>
            <a:ext cx="7150100" cy="565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632200" y="3378200"/>
            <a:ext cx="2781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함수형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컴포넌트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4318000"/>
            <a:ext cx="6197600" cy="3670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673600"/>
            <a:ext cx="254000" cy="25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00" y="4673600"/>
            <a:ext cx="2540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2900" y="4673600"/>
            <a:ext cx="254000" cy="254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273300" y="5067300"/>
            <a:ext cx="48514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React from 'react';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// props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를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함수의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매개변수로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받아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사용합니다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function WelcomeFunc(props) {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return &lt;h1&gt;Hello, {props.name}! (</a:t>
            </a:r>
            <a:r>
              <a:rPr lang="ko-KR" sz="1800" b="1" i="0" u="none" strike="noStrike" spc="-100">
                <a:solidFill>
                  <a:srgbClr val="EEEEEE"/>
                </a:solidFill>
                <a:ea typeface="NanumGothicBold"/>
              </a:rPr>
              <a:t>함수형</a:t>
            </a: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)&lt;/h1&gt;;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export default WelcomeFunc;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187700" y="8077200"/>
            <a:ext cx="36830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src/components/WelcomeFunc.jsx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04600" y="8077200"/>
            <a:ext cx="37084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src/components/WelcomeClass.jsx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07000" y="1447800"/>
            <a:ext cx="116205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브라우저의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자바스크립트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실행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원리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31496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467100"/>
            <a:ext cx="6057900" cy="4114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7700" y="3162300"/>
            <a:ext cx="33909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293100" y="3670300"/>
            <a:ext cx="5969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861800" y="3289300"/>
            <a:ext cx="5003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서버로부터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받은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HTML, CSS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파일을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해석해서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화면에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그림을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그려주는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역할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15400" y="3479800"/>
            <a:ext cx="1981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렌더링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엔진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700" y="5791200"/>
            <a:ext cx="3390900" cy="223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785100" y="6896100"/>
            <a:ext cx="16256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887200" y="5892800"/>
            <a:ext cx="50038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서버에서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HTML, CSS, JS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파일을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받아옴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엔진이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HTML/CSS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화면의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뼈대를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그림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최초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  <a:p>
            <a:pPr marL="342900" lvl="0" indent="-342900" algn="l">
              <a:lnSpc>
                <a:spcPct val="131970"/>
              </a:lnSpc>
              <a:buAutoNum type="arabicPeriod"/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엔진이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JS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코드를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실행하여</a:t>
            </a:r>
            <a:br>
              <a:rPr lang="ko-KR" sz="20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화면을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동적으로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변경하고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기능을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추가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15400" y="6705600"/>
            <a:ext cx="1308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동작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흐름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9" name="TextBox 19"/>
          <p:cNvSpPr txBox="1"/>
          <p:nvPr/>
        </p:nvSpPr>
        <p:spPr>
          <a:xfrm>
            <a:off x="11861800" y="4610100"/>
            <a:ext cx="50038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HTML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포함된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&lt;script&gt;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태그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안의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코드를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읽고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실행하는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역할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7700" y="4483100"/>
            <a:ext cx="3390900" cy="104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293100" y="4978400"/>
            <a:ext cx="596900" cy="3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915400" y="4800600"/>
            <a:ext cx="2463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자바스크립트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엔진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47800" y="8483600"/>
            <a:ext cx="13957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*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리액트의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역할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과정에서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발생하는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복잡한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화면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변경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(DOM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조작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)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Virtual DOM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통해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더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빠르고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효율적으로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관리해주는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라이브러리이다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670800" y="1447800"/>
            <a:ext cx="9169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만들어보기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600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060700"/>
            <a:ext cx="8686800" cy="565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203700" y="3378200"/>
            <a:ext cx="3175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컴포넌트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사용하기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400" y="4127500"/>
            <a:ext cx="6908800" cy="403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300" y="4711700"/>
            <a:ext cx="6172200" cy="4000500"/>
          </a:xfrm>
          <a:prstGeom prst="rect">
            <a:avLst/>
          </a:prstGeom>
          <a:effectLst>
            <a:outerShdw blurRad="159493" dist="369399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3035300" y="4356100"/>
            <a:ext cx="59182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WelcomeClass from './components/WelcomeClass';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WelcomeFunc from './components/WelcomeFunc';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function App() {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&lt;div&gt;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&lt;WelcomeFunc name="</a:t>
            </a:r>
            <a:r>
              <a:rPr lang="ko-KR" sz="1800" b="1" i="0" u="none" strike="noStrike" spc="-100">
                <a:solidFill>
                  <a:srgbClr val="EEEEEE"/>
                </a:solidFill>
                <a:ea typeface="NanumGothicBold"/>
              </a:rPr>
              <a:t>짱구</a:t>
            </a: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" /&gt;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&lt;WelcomeClass name="</a:t>
            </a:r>
            <a:r>
              <a:rPr lang="ko-KR" sz="1800" b="1" i="0" u="none" strike="noStrike" spc="-100">
                <a:solidFill>
                  <a:srgbClr val="EEEEEE"/>
                </a:solidFill>
                <a:ea typeface="NanumGothicBold"/>
              </a:rPr>
              <a:t>철수</a:t>
            </a: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" /&gt;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export default App;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49700" y="8293100"/>
            <a:ext cx="3683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src/App.jsx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2500" y="1447800"/>
            <a:ext cx="12077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HTML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을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분리하기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2705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900" y="6096000"/>
            <a:ext cx="7099300" cy="2768600"/>
          </a:xfrm>
          <a:prstGeom prst="rect">
            <a:avLst/>
          </a:prstGeom>
          <a:effectLst>
            <a:outerShdw blurRad="76321" dist="255533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616200"/>
            <a:ext cx="7620000" cy="6362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700" y="3238500"/>
            <a:ext cx="6451600" cy="560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324100" y="3492500"/>
            <a:ext cx="5918200" cy="506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Header from './components/Header';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Body from './components/Body';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Footer from './components/Footer';</a:t>
            </a:r>
          </a:p>
          <a:p>
            <a:pPr lvl="0" algn="l">
              <a:lnSpc>
                <a:spcPct val="107899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07899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function App() {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//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여러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컴포넌트를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조립하여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하나의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페이지를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>
                <a:solidFill>
                  <a:srgbClr val="7DB249"/>
                </a:solidFill>
                <a:ea typeface="NanumGothicBold"/>
              </a:rPr>
              <a:t>완성합니다</a:t>
            </a: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.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return (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&lt;div className="App"&gt;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&lt;Header /&gt;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&lt;Body /&gt;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&lt;Footer /&gt;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&lt;/div&gt;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);</a:t>
            </a: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107899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07899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export default App;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46600" y="2794000"/>
            <a:ext cx="14351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100" b="1" i="0" u="none" strike="noStrike">
                <a:solidFill>
                  <a:srgbClr val="272424"/>
                </a:solidFill>
                <a:latin typeface="NanumGothicBold"/>
              </a:rPr>
              <a:t>src/App.jsx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2500" y="1447800"/>
            <a:ext cx="12077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HTML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을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분리하기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2705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009900"/>
            <a:ext cx="4165600" cy="5651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93900" y="3390900"/>
            <a:ext cx="31369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// src/components/Header.jsx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React from 'react';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function Header() {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  &lt;div&gt;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      &lt;h1&gt;header&lt;/h1&gt;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);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export default Header;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300" y="3009900"/>
            <a:ext cx="4940300" cy="5664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97700" y="3390900"/>
            <a:ext cx="39370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// src/components/Body.jsx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React from 'react';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function Body() {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&lt;section&gt;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  &lt;p&gt;body&lt;/p&gt;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&lt;/section&gt;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export default Body;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800" y="3035300"/>
            <a:ext cx="4584700" cy="5651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979400" y="3390900"/>
            <a:ext cx="31750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7DB249"/>
                </a:solidFill>
                <a:latin typeface="NanumGothicBold"/>
              </a:rPr>
              <a:t>// src/components/Footer.jsx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import React from 'react';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function Footer() {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&lt;footer&gt;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    &lt;p&gt;footer&lt;/p&gt;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&lt;/footer&gt;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    );</a:t>
            </a: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1800" b="1" i="0" u="none" strike="noStrike" spc="-10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800" b="1" i="0" u="none" strike="noStrike" spc="-100">
                <a:solidFill>
                  <a:srgbClr val="EEEEEE"/>
                </a:solidFill>
                <a:latin typeface="NanumGothicBold"/>
              </a:rPr>
              <a:t>export default Footer;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995400" y="1447800"/>
            <a:ext cx="2844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JSX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11925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30099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611600" y="30099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2131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JavaScript + XML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형태의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확장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문법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5499100"/>
            <a:ext cx="153543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98600" y="6045200"/>
            <a:ext cx="5715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4800" y="6997700"/>
            <a:ext cx="152908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공식적인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문법은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아니며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바벨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(Babel)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의해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React.createElement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()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형태의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일반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코드로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변환됨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HTML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과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매우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유사하여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가독성이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높고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작성하기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쉬움</a:t>
            </a:r>
          </a:p>
          <a:p>
            <a:pPr marL="342900" lvl="0" indent="-342900" algn="l">
              <a:lnSpc>
                <a:spcPct val="141100"/>
              </a:lnSpc>
              <a:buAutoNum type="arabicPeriod"/>
            </a:pP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{}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중괄호를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표현식을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넣을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있음</a:t>
            </a:r>
            <a:endParaRPr lang="en-US" altLang="ko-KR" sz="2100" b="0" i="0" u="none" strike="noStrike" dirty="0">
              <a:solidFill>
                <a:srgbClr val="204F6E"/>
              </a:solidFill>
              <a:ea typeface="NanumGothic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95500" y="58039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JSX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1B634F-2E42-BDE1-3D65-06239EB1EC55}"/>
              </a:ext>
            </a:extLst>
          </p:cNvPr>
          <p:cNvSpPr txBox="1"/>
          <p:nvPr/>
        </p:nvSpPr>
        <p:spPr>
          <a:xfrm>
            <a:off x="8915400" y="7767935"/>
            <a:ext cx="76338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JSX :                 </a:t>
            </a:r>
            <a:r>
              <a:rPr lang="pt-B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const element = &lt;h1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onclick={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handleClick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r>
              <a:rPr lang="pt-BR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&gt;Hello&lt;/h1&gt;;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Babel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변환 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const element =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React.createElement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('h1’, 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                                           {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onclick:handleClick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}, 'Hello');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26600" y="1447800"/>
            <a:ext cx="7200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JSX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기본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문법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규칙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5692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857500"/>
            <a:ext cx="7607300" cy="320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01800" y="3390900"/>
            <a:ext cx="3683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28800" y="4000500"/>
            <a:ext cx="69215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JSX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코드는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반드시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하나의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부모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최상위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)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태그로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감싸져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있어야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한다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불필요한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&lt;div&gt;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피하고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싶다면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빈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태그인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&lt;&gt;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또는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&lt;React.Fragment&gt;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있다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08200" y="3162300"/>
            <a:ext cx="3175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하나의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최상위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태그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900" y="2844800"/>
            <a:ext cx="7607300" cy="3225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86900" y="3390900"/>
            <a:ext cx="368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01200" y="4000500"/>
            <a:ext cx="69215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태그는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반드시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닫혀야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한다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내용이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없는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태그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(e.g. &lt;img&gt;, &lt;input&gt;)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br>
              <a:rPr lang="en-US" sz="19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/&gt;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형태의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셀프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클로징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(Self-Closing)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태그를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사용해야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한다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3300" y="3162300"/>
            <a:ext cx="3683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태그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닫기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규칙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6388100"/>
            <a:ext cx="7607300" cy="222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01800" y="6921500"/>
            <a:ext cx="3683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03400" y="7429500"/>
            <a:ext cx="6921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JSX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내의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주석은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{/* ... */}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형태로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작성한다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8200" y="66929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주석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작성법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2900" y="6388100"/>
            <a:ext cx="7607300" cy="222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486900" y="6921500"/>
            <a:ext cx="368300" cy="38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575800" y="7429500"/>
            <a:ext cx="69215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197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HTML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class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속성은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JSX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className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사용한다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.</a:t>
            </a:r>
            <a:br>
              <a:rPr lang="en-US" sz="19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(class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자바스크립트의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예약어이기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때문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93300" y="6692900"/>
            <a:ext cx="3403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클래스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이름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080500" y="1447800"/>
            <a:ext cx="7759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[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] JSX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값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렌더링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70104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200" y="2654300"/>
            <a:ext cx="6845300" cy="2590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654300"/>
            <a:ext cx="7505700" cy="624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5300" y="2857500"/>
            <a:ext cx="6908800" cy="589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// </a:t>
            </a:r>
            <a:r>
              <a:rPr lang="en-US" sz="1600" b="1" i="0" u="none" strike="noStrike" spc="-100" dirty="0" err="1">
                <a:solidFill>
                  <a:srgbClr val="7DB249"/>
                </a:solidFill>
                <a:latin typeface="NanumGothicBold"/>
              </a:rPr>
              <a:t>src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/components/</a:t>
            </a:r>
            <a:r>
              <a:rPr lang="en-US" sz="1600" b="1" i="0" u="none" strike="noStrike" spc="-100" dirty="0" err="1">
                <a:solidFill>
                  <a:srgbClr val="7DB249"/>
                </a:solidFill>
                <a:latin typeface="NanumGothicBold"/>
              </a:rPr>
              <a:t>RenderingTest.jsx</a:t>
            </a:r>
            <a:endParaRPr lang="en-US" sz="1600" b="1" i="0" u="none" strike="noStrike" spc="-100" dirty="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endParaRPr lang="en-US" sz="1600" b="1" i="0" u="none" strike="noStrike" spc="-100" dirty="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function </a:t>
            </a:r>
            <a:r>
              <a:rPr lang="en-US" sz="1600" b="1" i="0" u="none" strike="noStrike" spc="-100" dirty="0" err="1">
                <a:solidFill>
                  <a:srgbClr val="EEEEEE"/>
                </a:solidFill>
                <a:latin typeface="NanumGothicBold"/>
              </a:rPr>
              <a:t>RenderingTest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() {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const </a:t>
            </a:r>
            <a:r>
              <a:rPr lang="en-US" sz="1600" b="1" i="0" u="none" strike="noStrike" spc="-100" dirty="0" err="1">
                <a:solidFill>
                  <a:srgbClr val="EEEEEE"/>
                </a:solidFill>
                <a:latin typeface="NanumGothicBold"/>
              </a:rPr>
              <a:t>userName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 = "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짱구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";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const user = { name: "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철수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", age: 10 };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const data = undefined;</a:t>
            </a:r>
          </a:p>
          <a:p>
            <a:pPr lvl="0" algn="l">
              <a:lnSpc>
                <a:spcPct val="99600"/>
              </a:lnSpc>
            </a:pPr>
            <a:endParaRPr lang="en-US" sz="16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 &lt;div&gt;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</a:t>
            </a:r>
            <a:r>
              <a:rPr lang="en-US" sz="1600" b="1" i="0" u="none" strike="noStrike" spc="-100" dirty="0">
                <a:solidFill>
                  <a:srgbClr val="18A8F1"/>
                </a:solidFill>
                <a:latin typeface="NanumGothicBold"/>
              </a:rPr>
              <a:t>   {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/*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정상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렌더링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*/</a:t>
            </a:r>
            <a:r>
              <a:rPr lang="en-US" sz="1600" b="1" i="0" u="none" strike="noStrike" spc="-100" dirty="0">
                <a:solidFill>
                  <a:srgbClr val="18A8F1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   &lt;h1&gt;Hello, {</a:t>
            </a:r>
            <a:r>
              <a:rPr lang="en-US" sz="1600" b="1" i="0" u="none" strike="noStrike" spc="-100" dirty="0" err="1">
                <a:solidFill>
                  <a:srgbClr val="EEEEEE"/>
                </a:solidFill>
                <a:latin typeface="NanumGothicBold"/>
              </a:rPr>
              <a:t>userName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}!&lt;/h1&gt;</a:t>
            </a:r>
          </a:p>
          <a:p>
            <a:pPr lvl="0" algn="l">
              <a:lnSpc>
                <a:spcPct val="99600"/>
              </a:lnSpc>
            </a:pPr>
            <a:endParaRPr lang="en-US" sz="16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  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en-US" sz="1600" b="1" i="0" u="none" strike="noStrike" spc="-100" dirty="0">
                <a:solidFill>
                  <a:srgbClr val="18A8F1"/>
                </a:solidFill>
                <a:latin typeface="NanumGothicBold"/>
              </a:rPr>
              <a:t>{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/*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객체는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속성에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접근해야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함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*/</a:t>
            </a:r>
            <a:r>
              <a:rPr lang="en-US" sz="1600" b="1" i="0" u="none" strike="noStrike" spc="-100" dirty="0">
                <a:solidFill>
                  <a:srgbClr val="18A8F1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   &lt;p&gt;{user.name}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는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 {</a:t>
            </a:r>
            <a:r>
              <a:rPr lang="en-US" sz="1600" b="1" i="0" u="none" strike="noStrike" spc="-100" dirty="0" err="1">
                <a:solidFill>
                  <a:srgbClr val="EEEEEE"/>
                </a:solidFill>
                <a:latin typeface="NanumGothicBold"/>
              </a:rPr>
              <a:t>user.age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}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살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입니다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.&lt;/p&gt;</a:t>
            </a:r>
          </a:p>
          <a:p>
            <a:pPr lvl="0" algn="l">
              <a:lnSpc>
                <a:spcPct val="99600"/>
              </a:lnSpc>
            </a:pPr>
            <a:endParaRPr lang="en-US" sz="16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  </a:t>
            </a:r>
            <a:r>
              <a:rPr lang="en-US" sz="1600" b="1" i="0" u="none" strike="noStrike" spc="-100" dirty="0">
                <a:solidFill>
                  <a:srgbClr val="18A8F1"/>
                </a:solidFill>
                <a:latin typeface="NanumGothicBold"/>
              </a:rPr>
              <a:t> {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/* undefined, null, </a:t>
            </a:r>
            <a:r>
              <a:rPr lang="en-US" sz="1600" b="1" i="0" u="none" strike="noStrike" spc="-100" dirty="0" err="1">
                <a:solidFill>
                  <a:srgbClr val="7DB249"/>
                </a:solidFill>
                <a:latin typeface="NanumGothicBold"/>
              </a:rPr>
              <a:t>boolean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은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 err="1">
                <a:solidFill>
                  <a:srgbClr val="7DB249"/>
                </a:solidFill>
                <a:ea typeface="NanumGothicBold"/>
              </a:rPr>
              <a:t>렌더링되지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않음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*/</a:t>
            </a:r>
            <a:r>
              <a:rPr lang="en-US" sz="1600" b="1" i="0" u="none" strike="noStrike" spc="-100" dirty="0">
                <a:solidFill>
                  <a:srgbClr val="18A8F1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   &lt;p&gt;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이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다음에는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아무것도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안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보입니다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: {null}&lt;/p&gt;</a:t>
            </a:r>
          </a:p>
          <a:p>
            <a:pPr lvl="0" algn="l">
              <a:lnSpc>
                <a:spcPct val="99600"/>
              </a:lnSpc>
            </a:pPr>
            <a:endParaRPr lang="en-US" sz="16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  </a:t>
            </a:r>
            <a:r>
              <a:rPr lang="en-US" sz="1600" b="1" i="0" u="none" strike="noStrike" spc="-100" dirty="0">
                <a:solidFill>
                  <a:srgbClr val="18A8F1"/>
                </a:solidFill>
                <a:latin typeface="NanumGothicBold"/>
              </a:rPr>
              <a:t> {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/*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컴포넌트가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undefined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를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반환하면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오류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발생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! -&gt; ||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연산자로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기본값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7DB249"/>
                </a:solidFill>
                <a:ea typeface="NanumGothicBold"/>
              </a:rPr>
              <a:t>설정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 */</a:t>
            </a:r>
            <a:r>
              <a:rPr lang="en-US" sz="1600" b="1" i="0" u="none" strike="noStrike" spc="-100" dirty="0">
                <a:solidFill>
                  <a:srgbClr val="18A8F1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   &lt;p&gt;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기본값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설정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: {data || "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데이터가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600" b="1" i="0" u="none" strike="noStrike" spc="-100" dirty="0">
                <a:solidFill>
                  <a:srgbClr val="EEEEEE"/>
                </a:solidFill>
                <a:ea typeface="NanumGothicBold"/>
              </a:rPr>
              <a:t>없습니다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."}&lt;/p&gt;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export default </a:t>
            </a:r>
            <a:r>
              <a:rPr lang="en-US" sz="1600" b="1" i="0" u="none" strike="noStrike" spc="-100" dirty="0" err="1">
                <a:solidFill>
                  <a:srgbClr val="EEEEEE"/>
                </a:solidFill>
                <a:latin typeface="NanumGothicBold"/>
              </a:rPr>
              <a:t>RenderingTest</a:t>
            </a:r>
            <a:r>
              <a:rPr lang="en-US" sz="1600" b="1" i="0" u="none" strike="noStrike" spc="-100" dirty="0">
                <a:solidFill>
                  <a:srgbClr val="EEEEEE"/>
                </a:solidFill>
                <a:latin typeface="NanumGothicBold"/>
              </a:rPr>
              <a:t>;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5346700"/>
            <a:ext cx="68453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020300" y="5753100"/>
            <a:ext cx="5715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629900" y="55753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렌더링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규칙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0800" y="6286500"/>
            <a:ext cx="66802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화면에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표시되는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숫자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문자열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배열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React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엘리먼트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화면에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표시되지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않는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null, undefined, boolean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오류가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발생하는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</a:t>
            </a:r>
            <a:br>
              <a:rPr lang="en-US" sz="21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-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객체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(Object) → user.name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같이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속성에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접근</a:t>
            </a:r>
            <a:br>
              <a:rPr lang="ko-KR" sz="19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-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undefined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반환하는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경우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br>
              <a:rPr lang="en-US" sz="19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→ ||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연산자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기본값을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설정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99900" y="1447800"/>
            <a:ext cx="4940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조건부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렌더링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9829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695700"/>
            <a:ext cx="4851400" cy="250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27100" y="4927600"/>
            <a:ext cx="1689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11400" y="4533900"/>
            <a:ext cx="31115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삼항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연산자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(A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또는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B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를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보여줄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때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700" y="3695700"/>
            <a:ext cx="10210800" cy="2501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72300" y="3924300"/>
            <a:ext cx="7874000" cy="208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function UserStatus({ isLoggedIn }) {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  &lt;div&gt;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    {isLoggedIn ? &lt;p&gt;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환영합니다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!&lt;/p&gt; : &lt;p&gt;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로그인이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필요합니다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.&lt;/p&gt;}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6337300"/>
            <a:ext cx="4851400" cy="2717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98500" y="7683500"/>
            <a:ext cx="21590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841500" y="7289800"/>
            <a:ext cx="40767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&amp;&amp;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연산자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(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조건이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참일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때만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보여줄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때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6700" y="6337300"/>
            <a:ext cx="10210800" cy="2717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972300" y="6553200"/>
            <a:ext cx="93726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function Notification({ unreadMessages }) {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  &lt;div&gt;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    </a:t>
            </a: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{/* unreadMessages</a:t>
            </a:r>
            <a:r>
              <a:rPr lang="ko-KR" sz="1900" b="1" i="0" u="none" strike="noStrike" spc="-100">
                <a:solidFill>
                  <a:srgbClr val="7DB249"/>
                </a:solidFill>
                <a:ea typeface="NanumGothicBold"/>
              </a:rPr>
              <a:t>가</a:t>
            </a: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 0</a:t>
            </a:r>
            <a:r>
              <a:rPr lang="ko-KR" sz="1900" b="1" i="0" u="none" strike="noStrike" spc="-100">
                <a:solidFill>
                  <a:srgbClr val="7DB249"/>
                </a:solidFill>
                <a:ea typeface="NanumGothicBold"/>
              </a:rPr>
              <a:t>보다</a:t>
            </a: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900" b="1" i="0" u="none" strike="noStrike" spc="-100">
                <a:solidFill>
                  <a:srgbClr val="7DB249"/>
                </a:solidFill>
                <a:ea typeface="NanumGothicBold"/>
              </a:rPr>
              <a:t>클</a:t>
            </a: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900" b="1" i="0" u="none" strike="noStrike" spc="-100">
                <a:solidFill>
                  <a:srgbClr val="7DB249"/>
                </a:solidFill>
                <a:ea typeface="NanumGothicBold"/>
              </a:rPr>
              <a:t>때만</a:t>
            </a: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 h2 </a:t>
            </a:r>
            <a:r>
              <a:rPr lang="ko-KR" sz="1900" b="1" i="0" u="none" strike="noStrike" spc="-100">
                <a:solidFill>
                  <a:srgbClr val="7DB249"/>
                </a:solidFill>
                <a:ea typeface="NanumGothicBold"/>
              </a:rPr>
              <a:t>태그를</a:t>
            </a: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900" b="1" i="0" u="none" strike="noStrike" spc="-100">
                <a:solidFill>
                  <a:srgbClr val="7DB249"/>
                </a:solidFill>
                <a:ea typeface="NanumGothicBold"/>
              </a:rPr>
              <a:t>렌더링</a:t>
            </a:r>
            <a:r>
              <a:rPr lang="en-US" sz="1900" b="1" i="0" u="none" strike="noStrike" spc="-100">
                <a:solidFill>
                  <a:srgbClr val="7DB249"/>
                </a:solidFill>
                <a:latin typeface="NanumGothicBold"/>
              </a:rPr>
              <a:t> */}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    {unreadMessages &gt; 0 &amp;&amp; &lt;h2&gt;{unreadMessages}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개의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안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읽은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메시지가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900" b="1" i="0" u="none" strike="noStrike" spc="-100">
                <a:solidFill>
                  <a:srgbClr val="EEEEEE"/>
                </a:solidFill>
                <a:ea typeface="NanumGothicBold"/>
              </a:rPr>
              <a:t>있습니다</a:t>
            </a: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.&lt;/h2&gt;}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900" b="1" i="0" u="none" strike="noStrike" spc="-100">
                <a:solidFill>
                  <a:srgbClr val="EEEEEE"/>
                </a:solidFill>
                <a:latin typeface="NanumGothicBold"/>
              </a:rPr>
              <a:t>}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2578100"/>
            <a:ext cx="15379700" cy="977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6100" y="2794000"/>
            <a:ext cx="393700" cy="558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25700" y="2895600"/>
            <a:ext cx="1174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JSX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내부에서는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if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문을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직접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사용할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없으므로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삼항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연산자나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&amp;&amp;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연산자를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사용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26200" y="1447800"/>
            <a:ext cx="10414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모듈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시스템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(import &amp; export)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356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2004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2004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4036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자바스크립트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코드를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기능별로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별도의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파일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(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모듈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)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분리하여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관리하는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시스템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737100"/>
            <a:ext cx="7696200" cy="1028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98600" y="5232400"/>
            <a:ext cx="5715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7700" y="4737100"/>
            <a:ext cx="7302500" cy="102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575800" y="5232400"/>
            <a:ext cx="5715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74800" y="6032500"/>
            <a:ext cx="76327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다른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있도록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클래스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공개함</a:t>
            </a:r>
          </a:p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Named Export: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여러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개를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내보낼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있으며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import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{}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안에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정확한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이름을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사용해야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</a:t>
            </a:r>
          </a:p>
          <a:p>
            <a:pPr marL="342900" lvl="0" indent="-342900" algn="l">
              <a:lnSpc>
                <a:spcPct val="141100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Default Export: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당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하나만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가능하며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import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어떤</a:t>
            </a:r>
            <a:br>
              <a:rPr lang="ko-KR" sz="21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이름으로든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받을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82800" y="50038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export (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내보내기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52000" y="6032500"/>
            <a:ext cx="7239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다른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export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모듈을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가져와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72700" y="50038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import (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가져오기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26200" y="1447800"/>
            <a:ext cx="10414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모듈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시스템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(import &amp; export)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4356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679700"/>
            <a:ext cx="6515100" cy="3086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65300" y="2794000"/>
            <a:ext cx="3822700" cy="288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// </a:t>
            </a:r>
            <a:r>
              <a:rPr lang="en-US" sz="1800" b="1" i="0" u="none" strike="noStrike" spc="-100" dirty="0" err="1">
                <a:solidFill>
                  <a:srgbClr val="7DB249"/>
                </a:solidFill>
                <a:latin typeface="NanumGothicBold"/>
              </a:rPr>
              <a:t>src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/utils/math.js (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내보내는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파일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sz="1800" b="1" i="0" u="none" strike="noStrike" spc="-100" dirty="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//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이름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지정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내보내기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(Named Export)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export const add = (a, b) =&gt; a + b;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export const subtract = (a, b) =&gt; a - b;</a:t>
            </a:r>
          </a:p>
          <a:p>
            <a:pPr lvl="0" algn="l">
              <a:lnSpc>
                <a:spcPct val="116199"/>
              </a:lnSpc>
            </a:pPr>
            <a:endParaRPr lang="en-US" sz="18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//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기본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내보내기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(Default Export)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const multiply = (a, b) =&gt; a * b;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FF0000"/>
                </a:solidFill>
                <a:highlight>
                  <a:srgbClr val="FFFF00"/>
                </a:highlight>
                <a:latin typeface="NanumGothicBold"/>
              </a:rPr>
              <a:t>export default multiply;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892800"/>
            <a:ext cx="6515100" cy="2921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700" y="2679700"/>
            <a:ext cx="7924800" cy="6134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588500" y="2870200"/>
            <a:ext cx="6604000" cy="576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// </a:t>
            </a:r>
            <a:r>
              <a:rPr lang="en-US" sz="1800" b="1" i="0" u="none" strike="noStrike" spc="-100" dirty="0" err="1">
                <a:solidFill>
                  <a:srgbClr val="7DB249"/>
                </a:solidFill>
                <a:latin typeface="NanumGothicBold"/>
              </a:rPr>
              <a:t>src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/App.js (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가져오는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파일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// default export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는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이름을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마음대로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지정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가능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(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보통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multiply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로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받음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// named export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는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{ }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안에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정확한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이름을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써야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7DB249"/>
                </a:solidFill>
                <a:ea typeface="NanumGothicBold"/>
              </a:rPr>
              <a:t>함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import </a:t>
            </a:r>
            <a:r>
              <a:rPr lang="en-US" sz="1800" b="1" i="0" u="none" strike="noStrike" spc="-100" dirty="0">
                <a:solidFill>
                  <a:srgbClr val="FF0000"/>
                </a:solidFill>
                <a:highlight>
                  <a:srgbClr val="FFFF00"/>
                </a:highlight>
                <a:latin typeface="NanumGothicBold"/>
              </a:rPr>
              <a:t>multiply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, { add, subtract } from './utils/math.js';</a:t>
            </a:r>
          </a:p>
          <a:p>
            <a:pPr lvl="0" algn="l">
              <a:lnSpc>
                <a:spcPct val="116199"/>
              </a:lnSpc>
            </a:pPr>
            <a:endParaRPr lang="en-US" sz="18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function App() {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console.log('</a:t>
            </a:r>
            <a:r>
              <a:rPr lang="ko-KR" sz="1800" b="1" i="0" u="none" strike="noStrike" spc="-100" dirty="0">
                <a:solidFill>
                  <a:srgbClr val="EEEEEE"/>
                </a:solidFill>
                <a:ea typeface="NanumGothicBold"/>
              </a:rPr>
              <a:t>더하기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:', add(5, 3));       // 8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console.log('</a:t>
            </a:r>
            <a:r>
              <a:rPr lang="ko-KR" sz="1800" b="1" i="0" u="none" strike="noStrike" spc="-100" dirty="0">
                <a:solidFill>
                  <a:srgbClr val="EEEEEE"/>
                </a:solidFill>
                <a:ea typeface="NanumGothicBold"/>
              </a:rPr>
              <a:t>빼기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:', subtract(5, 3)); // 2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console.log('</a:t>
            </a:r>
            <a:r>
              <a:rPr lang="ko-KR" sz="1800" b="1" i="0" u="none" strike="noStrike" spc="-100" dirty="0">
                <a:solidFill>
                  <a:srgbClr val="EEEEEE"/>
                </a:solidFill>
                <a:ea typeface="NanumGothicBold"/>
              </a:rPr>
              <a:t>곱하기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:', multiply(5, 3)); // 15</a:t>
            </a:r>
          </a:p>
          <a:p>
            <a:pPr lvl="0" algn="l">
              <a:lnSpc>
                <a:spcPct val="116199"/>
              </a:lnSpc>
            </a:pPr>
            <a:endParaRPr lang="en-US" sz="18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return (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&lt;div </a:t>
            </a:r>
            <a:r>
              <a:rPr lang="en-US" sz="1800" b="1" i="0" u="none" strike="noStrike" spc="-100" dirty="0" err="1">
                <a:solidFill>
                  <a:srgbClr val="EEEEEE"/>
                </a:solidFill>
                <a:latin typeface="NanumGothicBold"/>
              </a:rPr>
              <a:t>className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="App"&gt;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  &lt;h1&gt;</a:t>
            </a:r>
            <a:r>
              <a:rPr lang="ko-KR" sz="1800" b="1" i="0" u="none" strike="noStrike" spc="-100" dirty="0">
                <a:solidFill>
                  <a:srgbClr val="EEEEEE"/>
                </a:solidFill>
                <a:ea typeface="NanumGothicBold"/>
              </a:rPr>
              <a:t>모듈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EEEEEE"/>
                </a:solidFill>
                <a:ea typeface="NanumGothicBold"/>
              </a:rPr>
              <a:t>시스템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EEEEEE"/>
                </a:solidFill>
                <a:ea typeface="NanumGothicBold"/>
              </a:rPr>
              <a:t>확인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&lt;/h1&gt;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  &lt;p&gt;</a:t>
            </a:r>
            <a:r>
              <a:rPr lang="ko-KR" sz="1800" b="1" i="0" u="none" strike="noStrike" spc="-100" dirty="0">
                <a:solidFill>
                  <a:srgbClr val="EEEEEE"/>
                </a:solidFill>
                <a:ea typeface="NanumGothicBold"/>
              </a:rPr>
              <a:t>콘솔을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 </a:t>
            </a:r>
            <a:r>
              <a:rPr lang="ko-KR" sz="1800" b="1" i="0" u="none" strike="noStrike" spc="-100" dirty="0">
                <a:solidFill>
                  <a:srgbClr val="EEEEEE"/>
                </a:solidFill>
                <a:ea typeface="NanumGothicBold"/>
              </a:rPr>
              <a:t>확인해주세요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.&lt;/p&gt;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&lt;/div&gt;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);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1161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export default App;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03800" y="1447800"/>
            <a:ext cx="11836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절대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경로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설정하기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모듈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경로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정리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2933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7112000"/>
            <a:ext cx="15379700" cy="1752600"/>
          </a:xfrm>
          <a:prstGeom prst="rect">
            <a:avLst/>
          </a:prstGeom>
          <a:effectLst>
            <a:outerShdw blurRad="49360" dir="2700000">
              <a:srgbClr val="333333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750300" y="6438900"/>
            <a:ext cx="774700" cy="8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162300"/>
            <a:ext cx="15379700" cy="2921000"/>
          </a:xfrm>
          <a:prstGeom prst="rect">
            <a:avLst/>
          </a:prstGeom>
          <a:effectLst>
            <a:outerShdw blurRad="138060" dir="2700000">
              <a:srgbClr val="333333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900" y="4178300"/>
            <a:ext cx="137922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153400" y="3606800"/>
            <a:ext cx="1993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문제점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0600" y="4406900"/>
            <a:ext cx="137541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프로젝트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구조가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복잡해지면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다른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파일을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불러올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때</a:t>
            </a:r>
          </a:p>
          <a:p>
            <a:pPr lvl="0" algn="ctr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import MyComponent from '../../../components/MyComponent'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처럼</a:t>
            </a:r>
          </a:p>
          <a:p>
            <a:pPr lvl="0" algn="ctr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경로가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매우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길고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복잡해짐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5800" y="7797800"/>
            <a:ext cx="9296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07899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절대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경로를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설정하여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, 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항상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프로젝트의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특정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폴더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(src)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를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기준으로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경로를</a:t>
            </a:r>
            <a:r>
              <a:rPr lang="en-US" sz="2200" b="0" i="0" u="none" strike="noStrike">
                <a:solidFill>
                  <a:srgbClr val="FFFFFF"/>
                </a:solidFill>
                <a:latin typeface="NanumGothic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NanumGothic"/>
              </a:rPr>
              <a:t>작성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2100" y="6870700"/>
            <a:ext cx="2463800" cy="53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280400" y="6896100"/>
            <a:ext cx="1727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204F6E"/>
                </a:solidFill>
                <a:ea typeface="NanumGothicExtraBold"/>
              </a:rPr>
              <a:t>해결책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5ECB1-0F13-911D-159E-C96CBB1C3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CF7EA46-4532-1A38-DD7C-86AAAA27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FE32B85-6DD7-6778-F844-E63F8B4F655F}"/>
              </a:ext>
            </a:extLst>
          </p:cNvPr>
          <p:cNvSpPr txBox="1"/>
          <p:nvPr/>
        </p:nvSpPr>
        <p:spPr>
          <a:xfrm>
            <a:off x="7988300" y="1447800"/>
            <a:ext cx="88392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altLang="en-US" sz="5800" dirty="0">
                <a:solidFill>
                  <a:srgbClr val="204F6E"/>
                </a:solidFill>
                <a:ea typeface="NanumGothicExtraBold"/>
              </a:rPr>
              <a:t>프론트와 </a:t>
            </a:r>
            <a:r>
              <a:rPr lang="ko-KR" altLang="en-US" sz="5800" dirty="0" err="1">
                <a:solidFill>
                  <a:srgbClr val="204F6E"/>
                </a:solidFill>
                <a:ea typeface="NanumGothicExtraBold"/>
              </a:rPr>
              <a:t>백엔드의</a:t>
            </a:r>
            <a:r>
              <a:rPr lang="ko-KR" altLang="en-US" sz="5800" dirty="0">
                <a:solidFill>
                  <a:srgbClr val="204F6E"/>
                </a:solidFill>
                <a:ea typeface="NanumGothicExtraBold"/>
              </a:rPr>
              <a:t> 분리</a:t>
            </a:r>
            <a:endParaRPr lang="ko-KR" sz="5800" b="0" i="0" u="none" strike="noStrike" dirty="0">
              <a:solidFill>
                <a:srgbClr val="204F6E"/>
              </a:solidFill>
              <a:ea typeface="NanumGothic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1E66D2-CD28-4FE7-A7AE-45B69DE2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731919E-D39B-3AA1-66EF-020351800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930900" cy="38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A01B4FAC-82C5-982C-C128-426494BBCD5A}"/>
              </a:ext>
            </a:extLst>
          </p:cNvPr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3961D9-9897-8D1B-A709-A01E05F6C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861" y="2833932"/>
            <a:ext cx="10742254" cy="27674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5ECFFE-9541-C09E-ED56-133098A12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930" y="6134100"/>
            <a:ext cx="7976374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874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03800" y="1447800"/>
            <a:ext cx="11836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절대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경로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설정하기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모듈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경로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정리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2933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600" y="5600700"/>
            <a:ext cx="1905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0" y="5600700"/>
            <a:ext cx="1905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100" y="3213100"/>
            <a:ext cx="4013200" cy="5067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28800" y="7239000"/>
            <a:ext cx="3225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프로젝트의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최상위</a:t>
            </a:r>
            <a:r>
              <a:rPr lang="en-US" sz="18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폴더</a:t>
            </a:r>
            <a:r>
              <a:rPr lang="en-US" sz="18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(Root)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br>
              <a:rPr lang="ko-KR" sz="18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jsconfig.json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파일을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생성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8400" y="37084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4191000"/>
            <a:ext cx="2857500" cy="281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7400" y="3213100"/>
            <a:ext cx="4013200" cy="5067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128000" y="37084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23200" y="7213600"/>
            <a:ext cx="2641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위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내용을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파일에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작성</a:t>
            </a:r>
            <a:br>
              <a:rPr lang="ko-KR" sz="18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(src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기본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경로로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잡는다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4600" y="4191000"/>
            <a:ext cx="3086100" cy="2819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064500" y="4381500"/>
            <a:ext cx="21844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{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"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compilerOptions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": {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"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baseUrl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": "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src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"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},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"include": ["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src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"]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}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7000" y="3213100"/>
            <a:ext cx="4013200" cy="5067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830300" y="37084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81100" y="7353300"/>
            <a:ext cx="191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개발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서버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재시작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4200" y="5372100"/>
            <a:ext cx="3086100" cy="736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3576300" y="5575300"/>
            <a:ext cx="219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npm </a:t>
            </a: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run start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03800" y="1447800"/>
            <a:ext cx="11836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절대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경로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설정하기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모듈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경로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정리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2933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768600"/>
            <a:ext cx="15379700" cy="102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3263900"/>
            <a:ext cx="5715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82800" y="3022600"/>
            <a:ext cx="5219700" cy="54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적용</a:t>
            </a:r>
            <a:r>
              <a:rPr lang="en-US" sz="3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100" b="0" i="0" u="none" strike="noStrike">
                <a:solidFill>
                  <a:srgbClr val="204F6E"/>
                </a:solidFill>
                <a:ea typeface="NanumGothicExtraBold"/>
              </a:rPr>
              <a:t>예시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152900"/>
            <a:ext cx="15379700" cy="3632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30400" y="4597400"/>
            <a:ext cx="95123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변경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전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 (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상대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경로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)</a:t>
            </a:r>
          </a:p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import MyButton from "../../../components/common/MyButton";</a:t>
            </a:r>
          </a:p>
          <a:p>
            <a:pPr lvl="0" algn="l">
              <a:lnSpc>
                <a:spcPct val="149400"/>
              </a:lnSpc>
            </a:pPr>
            <a:endParaRPr lang="en-US" sz="2100" b="0" i="0" u="none" strike="noStrike" spc="-10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변경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후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 (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절대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경로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) - 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훨씬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간결하고</a:t>
            </a: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2100" b="0" i="0" u="none" strike="noStrike" spc="-100">
                <a:solidFill>
                  <a:srgbClr val="7DB249"/>
                </a:solidFill>
                <a:ea typeface="NanumGothic"/>
              </a:rPr>
              <a:t>명확함</a:t>
            </a:r>
          </a:p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import MyButton from "components/common/MyButton";</a:t>
            </a:r>
          </a:p>
          <a:p>
            <a:pPr lvl="0" algn="l">
              <a:lnSpc>
                <a:spcPct val="149400"/>
              </a:lnSpc>
            </a:pPr>
            <a:endParaRPr lang="en-US" sz="2100" b="0" i="0" u="none" strike="noStrike" spc="-100">
              <a:solidFill>
                <a:srgbClr val="EEEEEE"/>
              </a:solidFill>
              <a:latin typeface="Nanum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40700" y="1447800"/>
            <a:ext cx="8699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환경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변수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사용하기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(.env)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070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28194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28194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65300" y="3022600"/>
            <a:ext cx="14706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API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키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,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채널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ID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등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코드에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직접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노출하고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싶지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않은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중요한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값을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외부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파일에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분리하여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관리하는</a:t>
            </a:r>
            <a:r>
              <a:rPr lang="en-US" sz="24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400" b="1" i="0" u="none" strike="noStrike">
                <a:solidFill>
                  <a:srgbClr val="204F6E"/>
                </a:solidFill>
                <a:ea typeface="NanumGothicBold"/>
              </a:rPr>
              <a:t>방법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600" y="6362700"/>
            <a:ext cx="1905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7200" y="6362700"/>
            <a:ext cx="1905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4191000"/>
            <a:ext cx="4013200" cy="4673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28800" y="8102600"/>
            <a:ext cx="3225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프로젝트의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최상위</a:t>
            </a:r>
            <a:r>
              <a:rPr lang="en-US" sz="18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폴더</a:t>
            </a:r>
            <a:r>
              <a:rPr lang="en-US" sz="18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(Root)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에</a:t>
            </a:r>
            <a:br>
              <a:rPr lang="ko-KR" sz="1800" b="0" i="0" u="none" strike="noStrike">
                <a:solidFill>
                  <a:srgbClr val="272424"/>
                </a:solidFill>
                <a:ea typeface="NanumGothic"/>
              </a:rPr>
            </a:b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.env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파일을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생성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8400" y="44704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STEP.01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7400" y="4191000"/>
            <a:ext cx="4013200" cy="467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128000" y="44704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04100" y="8077200"/>
            <a:ext cx="3479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.env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파일은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보안을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위해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en-US" sz="18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.gitignore</a:t>
            </a:r>
            <a:r>
              <a:rPr lang="ko-KR" sz="18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에</a:t>
            </a:r>
            <a:r>
              <a:rPr lang="en-US" sz="18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추가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7000" y="4191000"/>
            <a:ext cx="4013200" cy="4673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3100" y="4953000"/>
            <a:ext cx="3009900" cy="2819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9100" y="4953000"/>
            <a:ext cx="2222500" cy="2819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830300" y="4470400"/>
            <a:ext cx="2006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anumGothicExtraBold"/>
              </a:rPr>
              <a:t>STEP.03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81100" y="8064500"/>
            <a:ext cx="1917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개발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서버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재시작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84200" y="6134100"/>
            <a:ext cx="3086100" cy="736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576300" y="6337300"/>
            <a:ext cx="21971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npm </a:t>
            </a: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run start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40700" y="1447800"/>
            <a:ext cx="8699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환경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변수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사용하기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(.env)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6070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0700" y="3009900"/>
            <a:ext cx="8699500" cy="565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997200"/>
            <a:ext cx="6248400" cy="5651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5080000"/>
            <a:ext cx="5638800" cy="292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108200" y="5575300"/>
            <a:ext cx="43180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REACT_APP_CHANNEL_ID=abc100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 dirty="0">
                <a:solidFill>
                  <a:srgbClr val="EEEEEE"/>
                </a:solidFill>
                <a:latin typeface="NanumGothicBold"/>
              </a:rPr>
              <a:t>REACT_APP_IMAGE_PATH=c:/temp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87700" y="3479800"/>
            <a:ext cx="2781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.env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설정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예제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03400" y="4470400"/>
            <a:ext cx="55626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변수</a:t>
            </a:r>
            <a:r>
              <a:rPr lang="en-US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이름은</a:t>
            </a:r>
            <a:r>
              <a:rPr lang="en-US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반드시</a:t>
            </a:r>
            <a:r>
              <a:rPr lang="en-US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 REACT_APP_</a:t>
            </a:r>
            <a:r>
              <a:rPr lang="ko-KR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으로</a:t>
            </a:r>
            <a:r>
              <a:rPr lang="en-US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시작해야</a:t>
            </a:r>
            <a:r>
              <a:rPr lang="en-US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0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96600" y="3479800"/>
            <a:ext cx="31750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환경변수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사용</a:t>
            </a:r>
            <a:r>
              <a:rPr lang="en-US" sz="3000" b="0" i="0" u="none" strike="noStrike">
                <a:solidFill>
                  <a:srgbClr val="272424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72424"/>
                </a:solidFill>
                <a:ea typeface="NanumGothicExtraBold"/>
              </a:rPr>
              <a:t>예제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4762500"/>
            <a:ext cx="8026400" cy="1257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661400" y="5207000"/>
            <a:ext cx="77089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94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&lt;title data-id=“*%</a:t>
            </a:r>
            <a:r>
              <a:rPr lang="en-US" altLang="ko-KR" sz="2100" spc="-100" dirty="0">
                <a:solidFill>
                  <a:srgbClr val="EEEEEE"/>
                </a:solidFill>
                <a:latin typeface="NanumGothic"/>
              </a:rPr>
              <a:t> </a:t>
            </a:r>
            <a:r>
              <a:rPr lang="en-US" altLang="ko-KR" sz="2100" spc="-100" dirty="0" err="1">
                <a:solidFill>
                  <a:srgbClr val="EEEEEE"/>
                </a:solidFill>
                <a:latin typeface="NanumGothic"/>
              </a:rPr>
              <a:t>process.env.PUBLIC_URL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%*"&gt;React App&lt;/title&gt;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70900" y="6375400"/>
            <a:ext cx="8089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272424"/>
              </a:buClr>
              <a:buFont typeface="Arial"/>
              <a:buChar char="●"/>
            </a:pPr>
            <a:r>
              <a:rPr lang="en-US" sz="21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JavaScript</a:t>
            </a:r>
            <a:r>
              <a:rPr lang="ko-KR" sz="21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에서</a:t>
            </a:r>
            <a:r>
              <a:rPr lang="en-US" sz="21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사용</a:t>
            </a:r>
            <a:r>
              <a:rPr lang="en-US" sz="2100" b="1" i="0" u="none" strike="noStrike">
                <a:solidFill>
                  <a:srgbClr val="272424"/>
                </a:solidFill>
                <a:highlight>
                  <a:srgbClr val="DCE6EF"/>
                </a:highlight>
                <a:latin typeface="NanumGothicBold"/>
              </a:rPr>
              <a:t>: process.env.</a:t>
            </a:r>
            <a:r>
              <a:rPr lang="ko-KR" sz="2100" b="1" i="0" u="none" strike="noStrike">
                <a:solidFill>
                  <a:srgbClr val="272424"/>
                </a:solidFill>
                <a:highlight>
                  <a:srgbClr val="DCE6EF"/>
                </a:highlight>
                <a:ea typeface="NanumGothicBold"/>
              </a:rPr>
              <a:t>변수명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70900" y="4394200"/>
            <a:ext cx="8089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99600"/>
              </a:lnSpc>
              <a:buClr>
                <a:srgbClr val="272424"/>
              </a:buClr>
              <a:buFont typeface="Arial"/>
              <a:buChar char="●"/>
            </a:pPr>
            <a:r>
              <a:rPr lang="en-US" sz="2100" b="1" i="0" u="none" strike="noStrike" dirty="0">
                <a:solidFill>
                  <a:srgbClr val="272424"/>
                </a:solidFill>
                <a:latin typeface="NanumGothicBold"/>
              </a:rPr>
              <a:t>HTML</a:t>
            </a:r>
            <a:r>
              <a:rPr lang="ko-KR" sz="2100" b="1" i="0" u="none" strike="noStrike" dirty="0">
                <a:solidFill>
                  <a:srgbClr val="272424"/>
                </a:solidFill>
                <a:ea typeface="NanumGothicBold"/>
              </a:rPr>
              <a:t>에서</a:t>
            </a:r>
            <a:r>
              <a:rPr lang="en-US" sz="2100" b="1" i="0" u="none" strike="noStrike" dirty="0">
                <a:solidFill>
                  <a:srgbClr val="272424"/>
                </a:solidFill>
                <a:latin typeface="NanumGothicBold"/>
              </a:rPr>
              <a:t> </a:t>
            </a:r>
            <a:r>
              <a:rPr lang="ko-KR" sz="2100" b="1" i="0" u="none" strike="noStrike" dirty="0">
                <a:solidFill>
                  <a:srgbClr val="272424"/>
                </a:solidFill>
                <a:ea typeface="NanumGothicBold"/>
              </a:rPr>
              <a:t>사용</a:t>
            </a:r>
            <a:r>
              <a:rPr lang="en-US" sz="2100" b="1" i="0" u="none" strike="noStrike" dirty="0">
                <a:solidFill>
                  <a:srgbClr val="272424"/>
                </a:solidFill>
                <a:latin typeface="NanumGothicBold"/>
              </a:rPr>
              <a:t>: %</a:t>
            </a:r>
            <a:r>
              <a:rPr lang="ko-KR" sz="2100" b="1" i="0" u="none" strike="noStrike" dirty="0" err="1">
                <a:solidFill>
                  <a:srgbClr val="272424"/>
                </a:solidFill>
                <a:ea typeface="NanumGothicBold"/>
              </a:rPr>
              <a:t>변수명</a:t>
            </a:r>
            <a:r>
              <a:rPr lang="en-US" sz="2100" b="1" i="0" u="none" strike="noStrike" dirty="0">
                <a:solidFill>
                  <a:srgbClr val="272424"/>
                </a:solidFill>
                <a:latin typeface="NanumGothicBold"/>
              </a:rPr>
              <a:t>%  (</a:t>
            </a:r>
            <a:r>
              <a:rPr lang="en-US" altLang="ko-KR" sz="2400" dirty="0"/>
              <a:t>PUBLIC_URL</a:t>
            </a:r>
            <a:r>
              <a:rPr lang="ko-KR" altLang="en-US" sz="2400" dirty="0"/>
              <a:t>만 가능 </a:t>
            </a:r>
            <a:r>
              <a:rPr lang="en-US" altLang="ko-KR" sz="2400" dirty="0"/>
              <a:t>: </a:t>
            </a:r>
            <a:r>
              <a:rPr lang="ko-KR" altLang="en-US" sz="2400" dirty="0"/>
              <a:t>값은</a:t>
            </a:r>
            <a:r>
              <a:rPr lang="en-US" altLang="ko-KR" sz="2400" dirty="0"/>
              <a:t> </a:t>
            </a:r>
            <a:r>
              <a:rPr lang="ko-KR" altLang="en-US" sz="2400" dirty="0"/>
              <a:t>공백</a:t>
            </a:r>
            <a:r>
              <a:rPr lang="en-US" altLang="ko-KR" sz="2400" dirty="0"/>
              <a:t>)</a:t>
            </a:r>
            <a:endParaRPr lang="en-US" sz="2100" b="1" i="0" u="none" strike="noStrike" dirty="0">
              <a:solidFill>
                <a:srgbClr val="272424"/>
              </a:solidFill>
              <a:latin typeface="NanumGothic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0900" y="6731000"/>
            <a:ext cx="8026400" cy="1625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661400" y="7124700"/>
            <a:ext cx="77089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console.log("</a:t>
            </a:r>
            <a:r>
              <a:rPr lang="ko-KR" sz="2100" b="0" i="0" u="none" strike="noStrike" spc="-100" dirty="0">
                <a:solidFill>
                  <a:srgbClr val="EEEEEE"/>
                </a:solidFill>
                <a:ea typeface="NanumGothic"/>
              </a:rPr>
              <a:t>경로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:" + 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process.env.PUBLIC_URL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);</a:t>
            </a:r>
          </a:p>
          <a:p>
            <a:pPr lvl="0" algn="l">
              <a:lnSpc>
                <a:spcPct val="1494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console.log(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process.env.REACT_APP_CHANNEL_ID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);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76C38E-1536-2DF5-217F-0178688CCD95}"/>
              </a:ext>
            </a:extLst>
          </p:cNvPr>
          <p:cNvSpPr txBox="1"/>
          <p:nvPr/>
        </p:nvSpPr>
        <p:spPr>
          <a:xfrm>
            <a:off x="3751723" y="8750808"/>
            <a:ext cx="1295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process.env</a:t>
            </a:r>
            <a:r>
              <a:rPr lang="ko-KR" altLang="en-US" dirty="0"/>
              <a:t>는 </a:t>
            </a:r>
            <a:r>
              <a:rPr lang="en-US" altLang="ko-KR" b="1" dirty="0"/>
              <a:t>Node.js </a:t>
            </a:r>
            <a:r>
              <a:rPr lang="ko-KR" altLang="en-US" b="1" dirty="0"/>
              <a:t>환경 또는 </a:t>
            </a:r>
            <a:r>
              <a:rPr lang="en-US" altLang="ko-KR" b="1" dirty="0"/>
              <a:t>Webpack/Babel</a:t>
            </a:r>
            <a:r>
              <a:rPr lang="ko-KR" altLang="en-US" b="1" dirty="0"/>
              <a:t>이 처리해주는 환경 변수 객체</a:t>
            </a:r>
            <a:r>
              <a:rPr lang="en-US" altLang="ko-KR" b="1" dirty="0"/>
              <a:t>, </a:t>
            </a:r>
            <a:r>
              <a:rPr lang="ko-KR" altLang="en-US" b="1" dirty="0"/>
              <a:t>브라우저에서 직접접근 불가</a:t>
            </a:r>
            <a:r>
              <a:rPr lang="en-US" altLang="ko-KR" b="1" dirty="0"/>
              <a:t>, React</a:t>
            </a:r>
            <a:r>
              <a:rPr lang="ko-KR" altLang="en-US" b="1" dirty="0"/>
              <a:t>에서</a:t>
            </a:r>
            <a:r>
              <a:rPr lang="en-US" altLang="ko-KR" b="1" dirty="0"/>
              <a:t> </a:t>
            </a:r>
            <a:r>
              <a:rPr lang="ko-KR" altLang="en-US" b="1" dirty="0"/>
              <a:t>접근가능 </a:t>
            </a:r>
            <a:endParaRPr lang="en-US" altLang="ko-KR" b="1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28500" y="1447800"/>
            <a:ext cx="4711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JSX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스타일링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100584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755900"/>
            <a:ext cx="6743700" cy="5765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90700" y="3060700"/>
            <a:ext cx="4927600" cy="518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function Header() {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const </a:t>
            </a:r>
            <a:r>
              <a:rPr lang="en-US" sz="2000" b="0" i="0" u="none" strike="noStrike" spc="-100" dirty="0" err="1">
                <a:solidFill>
                  <a:srgbClr val="EEEEEE"/>
                </a:solidFill>
                <a:latin typeface="NanumGothic"/>
              </a:rPr>
              <a:t>headerStyle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 = {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  width: '100%',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  padding: '20px',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  </a:t>
            </a:r>
            <a:r>
              <a:rPr lang="en-US" sz="2000" b="0" i="0" u="none" strike="noStrike" spc="-100" dirty="0" err="1">
                <a:solidFill>
                  <a:srgbClr val="EEEEEE"/>
                </a:solidFill>
                <a:latin typeface="NanumGothic"/>
              </a:rPr>
              <a:t>backgroundColor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: '#f2f2f2',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  </a:t>
            </a:r>
            <a:r>
              <a:rPr lang="en-US" sz="2000" b="0" i="0" u="none" strike="noStrike" spc="-100" dirty="0" err="1">
                <a:solidFill>
                  <a:srgbClr val="EEEEEE"/>
                </a:solidFill>
                <a:latin typeface="NanumGothic"/>
              </a:rPr>
              <a:t>borderBottom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: '1px solid #ddd',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  </a:t>
            </a:r>
            <a:r>
              <a:rPr lang="en-US" sz="2000" b="0" i="0" u="none" strike="noStrike" spc="-100" dirty="0" err="1">
                <a:solidFill>
                  <a:srgbClr val="EEEEEE"/>
                </a:solidFill>
                <a:latin typeface="NanumGothic"/>
              </a:rPr>
              <a:t>textAlign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: 'center'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};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  &lt;header style={</a:t>
            </a:r>
            <a:r>
              <a:rPr lang="en-US" sz="2000" b="0" i="0" u="none" strike="noStrike" spc="-100" dirty="0" err="1">
                <a:solidFill>
                  <a:srgbClr val="EEEEEE"/>
                </a:solidFill>
                <a:latin typeface="NanumGothic"/>
              </a:rPr>
              <a:t>headerStyle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}&gt;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    &lt;h1 style={{ color: '#333' }}&gt;header&lt;/h1&gt;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  &lt;/header&gt;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20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NanumGothic"/>
              </a:rPr>
              <a:t>export default Header;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0800" y="6235700"/>
            <a:ext cx="78994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978900" y="6642100"/>
            <a:ext cx="5715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0800" y="2755900"/>
            <a:ext cx="7899400" cy="2921000"/>
          </a:xfrm>
          <a:prstGeom prst="rect">
            <a:avLst/>
          </a:prstGeom>
          <a:effectLst>
            <a:outerShdw blurRad="85103" dist="269835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9588500" y="64643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인라인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스타일링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45600" y="7264400"/>
            <a:ext cx="76454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style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속성에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자바스크립트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({{}})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형태로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스타일을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직접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전달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CSS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속성은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카멜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표기법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예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backgroundColor, fontSize)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스타일이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많아지면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가독성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저하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28500" y="1447800"/>
            <a:ext cx="4711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JSX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스타일링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00584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962400"/>
            <a:ext cx="8242300" cy="454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5676900"/>
            <a:ext cx="62865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591800" y="6083300"/>
            <a:ext cx="5715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01400" y="59055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외부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CSS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파일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58500" y="6794500"/>
            <a:ext cx="60325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.css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따로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만들어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스타일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분리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import './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파일명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.css'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불러오기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JSX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에서는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className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(class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JS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예약어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코드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분리로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유지보수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용이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협업에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적합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128500" y="1447800"/>
            <a:ext cx="47117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JSX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스타일링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100584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514600"/>
            <a:ext cx="5219700" cy="6502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800" y="2578100"/>
            <a:ext cx="9931400" cy="645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2819400"/>
            <a:ext cx="4800600" cy="538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28800" y="3073400"/>
            <a:ext cx="4114800" cy="491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// </a:t>
            </a:r>
            <a:r>
              <a:rPr lang="en-US" sz="1600" b="1" i="0" u="none" strike="noStrike" spc="-100" dirty="0" err="1">
                <a:solidFill>
                  <a:srgbClr val="7DB249"/>
                </a:solidFill>
                <a:latin typeface="NanumGothicBold"/>
              </a:rPr>
              <a:t>src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/</a:t>
            </a:r>
            <a:r>
              <a:rPr lang="en-US" sz="1600" b="1" i="0" u="none" strike="noStrike" spc="-100" dirty="0" err="1">
                <a:solidFill>
                  <a:srgbClr val="7DB249"/>
                </a:solidFill>
                <a:latin typeface="NanumGothicBold"/>
              </a:rPr>
              <a:t>css</a:t>
            </a:r>
            <a:r>
              <a:rPr lang="en-US" sz="1600" b="1" i="0" u="none" strike="noStrike" spc="-100" dirty="0">
                <a:solidFill>
                  <a:srgbClr val="7DB249"/>
                </a:solidFill>
                <a:latin typeface="NanumGothicBold"/>
              </a:rPr>
              <a:t>/external.css</a:t>
            </a:r>
          </a:p>
          <a:p>
            <a:pPr lvl="0" algn="l">
              <a:lnSpc>
                <a:spcPct val="99600"/>
              </a:lnSpc>
            </a:pPr>
            <a:endParaRPr lang="en-US" sz="1600" b="1" i="0" u="none" strike="noStrike" spc="-100" dirty="0">
              <a:solidFill>
                <a:srgbClr val="7DB249"/>
              </a:solidFill>
              <a:latin typeface="NanumGothic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51100" y="8407400"/>
            <a:ext cx="32258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72424"/>
                </a:solidFill>
                <a:ea typeface="NanumGothic"/>
              </a:rPr>
              <a:t>스타일</a:t>
            </a:r>
            <a:r>
              <a:rPr lang="en-US" sz="1800" b="0" i="0" u="none" strike="noStrike" dirty="0">
                <a:solidFill>
                  <a:srgbClr val="272424"/>
                </a:solidFill>
                <a:latin typeface="NanumGothic"/>
              </a:rPr>
              <a:t> </a:t>
            </a:r>
            <a:r>
              <a:rPr lang="ko-KR" altLang="en-US" sz="1800" b="0" i="0" u="none" strike="noStrike" dirty="0">
                <a:solidFill>
                  <a:srgbClr val="272424"/>
                </a:solidFill>
                <a:ea typeface="NanumGothic"/>
              </a:rPr>
              <a:t>작성</a:t>
            </a:r>
            <a:r>
              <a:rPr lang="en-US" altLang="ko-KR" sz="1800" b="0" i="0" u="none" strike="noStrike" dirty="0">
                <a:solidFill>
                  <a:srgbClr val="272424"/>
                </a:solidFill>
                <a:ea typeface="NanumGothic"/>
              </a:rPr>
              <a:t> </a:t>
            </a:r>
            <a:endParaRPr lang="ko-KR" sz="1800" b="0" i="0" u="none" strike="noStrike" dirty="0">
              <a:solidFill>
                <a:srgbClr val="272424"/>
              </a:solidFill>
              <a:ea typeface="NanumGothic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3100" y="2870200"/>
            <a:ext cx="4940300" cy="538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556500" y="3225800"/>
            <a:ext cx="3937000" cy="443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// </a:t>
            </a:r>
            <a:r>
              <a:rPr lang="en-US" sz="1800" b="1" i="0" u="none" strike="noStrike" spc="-100" dirty="0" err="1">
                <a:solidFill>
                  <a:srgbClr val="7DB249"/>
                </a:solidFill>
                <a:latin typeface="NanumGothicBold"/>
              </a:rPr>
              <a:t>src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/components/</a:t>
            </a:r>
            <a:r>
              <a:rPr lang="en-US" sz="1800" b="1" i="0" u="none" strike="noStrike" spc="-100" dirty="0" err="1">
                <a:solidFill>
                  <a:srgbClr val="7DB249"/>
                </a:solidFill>
                <a:latin typeface="NanumGothicBold"/>
              </a:rPr>
              <a:t>Body.jsx</a:t>
            </a:r>
            <a:endParaRPr lang="en-US" sz="1800" b="1" i="0" u="none" strike="noStrike" spc="-100" dirty="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124499"/>
              </a:lnSpc>
            </a:pPr>
            <a:endParaRPr lang="en-US" sz="1800" b="1" i="0" u="none" strike="noStrike" spc="-100" dirty="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import React from 'react';</a:t>
            </a:r>
          </a:p>
          <a:p>
            <a:pPr>
              <a:lnSpc>
                <a:spcPct val="124499"/>
              </a:lnSpc>
            </a:pPr>
            <a:r>
              <a:rPr lang="en-US" altLang="ko-KR" dirty="0">
                <a:highlight>
                  <a:srgbClr val="C0C0C0"/>
                </a:highlight>
              </a:rPr>
              <a:t>import "</a:t>
            </a:r>
            <a:r>
              <a:rPr lang="en-US" altLang="ko-KR" dirty="0" err="1">
                <a:highlight>
                  <a:srgbClr val="C0C0C0"/>
                </a:highlight>
              </a:rPr>
              <a:t>css</a:t>
            </a:r>
            <a:r>
              <a:rPr lang="en-US" altLang="ko-KR" dirty="0">
                <a:highlight>
                  <a:srgbClr val="C0C0C0"/>
                </a:highlight>
              </a:rPr>
              <a:t>/external.css";</a:t>
            </a:r>
          </a:p>
          <a:p>
            <a:pPr lvl="0" algn="l">
              <a:lnSpc>
                <a:spcPct val="124499"/>
              </a:lnSpc>
            </a:pPr>
            <a:endParaRPr lang="en-US" sz="18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function Body() {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return (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&lt;section </a:t>
            </a:r>
            <a:r>
              <a:rPr lang="en-US" sz="1800" b="1" i="0" u="none" strike="noStrike" spc="-100" dirty="0" err="1">
                <a:solidFill>
                  <a:srgbClr val="EEEEEE"/>
                </a:solidFill>
                <a:latin typeface="NanumGothicBold"/>
              </a:rPr>
              <a:t>className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="body-section"&gt;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    &lt;p&gt;body&lt;/p&gt;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&lt;/section&gt;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);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124499"/>
              </a:lnSpc>
            </a:pPr>
            <a:endParaRPr lang="en-US" sz="18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export default Body;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8500" y="2870200"/>
            <a:ext cx="4584700" cy="5384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852400" y="3225800"/>
            <a:ext cx="3175000" cy="443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// </a:t>
            </a:r>
            <a:r>
              <a:rPr lang="en-US" sz="1800" b="1" i="0" u="none" strike="noStrike" spc="-100" dirty="0" err="1">
                <a:solidFill>
                  <a:srgbClr val="7DB249"/>
                </a:solidFill>
                <a:latin typeface="NanumGothicBold"/>
              </a:rPr>
              <a:t>src</a:t>
            </a:r>
            <a:r>
              <a:rPr lang="en-US" sz="1800" b="1" i="0" u="none" strike="noStrike" spc="-100" dirty="0">
                <a:solidFill>
                  <a:srgbClr val="7DB249"/>
                </a:solidFill>
                <a:latin typeface="NanumGothicBold"/>
              </a:rPr>
              <a:t>/components/</a:t>
            </a:r>
            <a:r>
              <a:rPr lang="en-US" sz="1800" b="1" i="0" u="none" strike="noStrike" spc="-100" dirty="0" err="1">
                <a:solidFill>
                  <a:srgbClr val="7DB249"/>
                </a:solidFill>
                <a:latin typeface="NanumGothicBold"/>
              </a:rPr>
              <a:t>Footer.jsx</a:t>
            </a:r>
            <a:endParaRPr lang="en-US" sz="1800" b="1" i="0" u="none" strike="noStrike" spc="-100" dirty="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124499"/>
              </a:lnSpc>
            </a:pPr>
            <a:endParaRPr lang="en-US" sz="1800" b="1" i="0" u="none" strike="noStrike" spc="-100" dirty="0">
              <a:solidFill>
                <a:srgbClr val="7DB249"/>
              </a:solidFill>
              <a:latin typeface="NanumGothicBold"/>
            </a:endParaRP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import React from 'react';</a:t>
            </a:r>
          </a:p>
          <a:p>
            <a:pPr>
              <a:lnSpc>
                <a:spcPct val="124499"/>
              </a:lnSpc>
            </a:pPr>
            <a:r>
              <a:rPr lang="en-US" altLang="ko-KR" dirty="0">
                <a:highlight>
                  <a:srgbClr val="C0C0C0"/>
                </a:highlight>
              </a:rPr>
              <a:t>import "</a:t>
            </a:r>
            <a:r>
              <a:rPr lang="en-US" altLang="ko-KR" dirty="0" err="1">
                <a:highlight>
                  <a:srgbClr val="C0C0C0"/>
                </a:highlight>
              </a:rPr>
              <a:t>css</a:t>
            </a:r>
            <a:r>
              <a:rPr lang="en-US" altLang="ko-KR" dirty="0">
                <a:highlight>
                  <a:srgbClr val="C0C0C0"/>
                </a:highlight>
              </a:rPr>
              <a:t>/external.css";</a:t>
            </a:r>
          </a:p>
          <a:p>
            <a:pPr lvl="0" algn="l">
              <a:lnSpc>
                <a:spcPct val="124499"/>
              </a:lnSpc>
            </a:pPr>
            <a:endParaRPr lang="en-US" sz="18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function Footer() {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return (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&lt;footer </a:t>
            </a:r>
            <a:r>
              <a:rPr lang="en-US" sz="1800" b="1" i="0" u="none" strike="noStrike" spc="-100" dirty="0" err="1">
                <a:solidFill>
                  <a:srgbClr val="EEEEEE"/>
                </a:solidFill>
                <a:latin typeface="NanumGothicBold"/>
              </a:rPr>
              <a:t>className</a:t>
            </a: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="footer"&gt;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    &lt;p&gt;footer&lt;/p&gt;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&lt;/footer&gt;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    );</a:t>
            </a: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}</a:t>
            </a:r>
          </a:p>
          <a:p>
            <a:pPr lvl="0" algn="l">
              <a:lnSpc>
                <a:spcPct val="124499"/>
              </a:lnSpc>
            </a:pPr>
            <a:endParaRPr lang="en-US" sz="1800" b="1" i="0" u="none" strike="noStrike" spc="-100" dirty="0">
              <a:solidFill>
                <a:srgbClr val="EEEEEE"/>
              </a:solidFill>
              <a:latin typeface="NanumGothicBold"/>
            </a:endParaRPr>
          </a:p>
          <a:p>
            <a:pPr lvl="0" algn="l">
              <a:lnSpc>
                <a:spcPct val="124499"/>
              </a:lnSpc>
            </a:pPr>
            <a:r>
              <a:rPr lang="en-US" sz="1800" b="1" i="0" u="none" strike="noStrike" spc="-100" dirty="0">
                <a:solidFill>
                  <a:srgbClr val="EEEEEE"/>
                </a:solidFill>
                <a:latin typeface="NanumGothicBold"/>
              </a:rPr>
              <a:t>export default Footer;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02800" y="8470900"/>
            <a:ext cx="43561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Body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와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Footer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컴포넌트에</a:t>
            </a:r>
            <a:r>
              <a:rPr lang="en-US" sz="1800" b="0" i="0" u="none" strike="noStrike">
                <a:solidFill>
                  <a:srgbClr val="272424"/>
                </a:solidFill>
                <a:latin typeface="NanumGothic"/>
              </a:rPr>
              <a:t> className </a:t>
            </a:r>
            <a:r>
              <a:rPr lang="ko-KR" sz="1800" b="0" i="0" u="none" strike="noStrike">
                <a:solidFill>
                  <a:srgbClr val="272424"/>
                </a:solidFill>
                <a:ea typeface="NanumGothic"/>
              </a:rPr>
              <a:t>적용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9D6128-A1A5-DC54-C638-4536AA4BFC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3523541"/>
            <a:ext cx="3175000" cy="443254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86700" y="1447800"/>
            <a:ext cx="8953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React Bootstrap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816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0" y="5448300"/>
            <a:ext cx="65405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439400" y="5842000"/>
            <a:ext cx="5715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049000" y="56769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06100" y="6565900"/>
            <a:ext cx="62865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모듈식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→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필요한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것만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개별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import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커스터마이징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쉬움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→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스타일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테마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쉽게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조정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가능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JS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종속성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없음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 → Bootstrap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JS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React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재작성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https://react-bootstrap.github.io/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959100"/>
            <a:ext cx="8636000" cy="5397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3746500"/>
            <a:ext cx="8128000" cy="170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32000" y="4419600"/>
            <a:ext cx="6032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>
                <a:solidFill>
                  <a:srgbClr val="7DB249"/>
                </a:solidFill>
                <a:latin typeface="NanumGothic"/>
              </a:rPr>
              <a:t>npm</a:t>
            </a:r>
            <a:r>
              <a:rPr lang="en-US" sz="2100" b="0" i="0" u="none" strike="noStrike" spc="-100">
                <a:solidFill>
                  <a:srgbClr val="FD8A69"/>
                </a:solidFill>
                <a:latin typeface="NanumGothic"/>
              </a:rPr>
              <a:t> </a:t>
            </a: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install react-bootstrap bootstrap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6324600"/>
            <a:ext cx="8128000" cy="1701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32000" y="6756400"/>
            <a:ext cx="6032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0" i="0" u="none" strike="noStrike" spc="-100" dirty="0">
                <a:solidFill>
                  <a:srgbClr val="7DB249"/>
                </a:solidFill>
                <a:latin typeface="NanumGothic"/>
              </a:rPr>
              <a:t>// </a:t>
            </a:r>
            <a:r>
              <a:rPr lang="en-US" sz="2100" b="0" i="0" u="none" strike="noStrike" spc="-100" dirty="0" err="1">
                <a:solidFill>
                  <a:srgbClr val="7DB249"/>
                </a:solidFill>
                <a:latin typeface="NanumGothic"/>
              </a:rPr>
              <a:t>src</a:t>
            </a:r>
            <a:r>
              <a:rPr lang="en-US" sz="2100" b="0" i="0" u="none" strike="noStrike" spc="-100" dirty="0">
                <a:solidFill>
                  <a:srgbClr val="7DB249"/>
                </a:solidFill>
                <a:latin typeface="NanumGothic"/>
              </a:rPr>
              <a:t>/index.js </a:t>
            </a:r>
            <a:r>
              <a:rPr lang="ko-KR" sz="2100" b="0" i="0" u="none" strike="noStrike" spc="-100" dirty="0">
                <a:solidFill>
                  <a:srgbClr val="7DB249"/>
                </a:solidFill>
                <a:ea typeface="NanumGothic"/>
              </a:rPr>
              <a:t>파일</a:t>
            </a:r>
          </a:p>
          <a:p>
            <a:pPr lvl="0" algn="l">
              <a:lnSpc>
                <a:spcPct val="1494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import 'bootstrap/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dist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/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css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/bootstrap.min.css';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1800" y="3302000"/>
            <a:ext cx="5346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1.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패키지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설치하기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01800" y="5892800"/>
            <a:ext cx="50292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2. Bootstrap CSS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파일을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프로젝트에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포함하기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58800" y="1447800"/>
            <a:ext cx="3581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Props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11188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33909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611600" y="33909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5941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부모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컴포넌트가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자식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컴포넌트에게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전달하는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데이터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(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속성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9300" y="5448300"/>
            <a:ext cx="7162800" cy="304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893300" y="5994400"/>
            <a:ext cx="368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020300" y="6604000"/>
            <a:ext cx="63500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데이터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흐름을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예측하기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쉬워지고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재사용성이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극대화됨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99700" y="5765800"/>
            <a:ext cx="6045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역할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0500" y="5448300"/>
            <a:ext cx="7607300" cy="304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14500" y="5994400"/>
            <a:ext cx="3683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828800" y="6604000"/>
            <a:ext cx="69215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단방향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데이터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흐름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데이터는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항상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부모에서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자식으로만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흐름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(Top-down)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읽기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전용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(Read-only):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자식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전달받은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props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직접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수정할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없음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20900" y="5765800"/>
            <a:ext cx="671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5902D72-FF2D-FF57-220D-DE3C7A27FD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599" y="4406900"/>
            <a:ext cx="2450869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02500" y="1447800"/>
            <a:ext cx="9525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Props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이용한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데이터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전달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5245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755900"/>
            <a:ext cx="7023100" cy="6261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39900" y="3022600"/>
            <a:ext cx="6502400" cy="5765800"/>
          </a:xfrm>
          <a:prstGeom prst="rect">
            <a:avLst/>
          </a:prstGeom>
          <a:effectLst>
            <a:outerShdw dist="11430" dir="270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부모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컴포넌트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(</a:t>
            </a:r>
            <a:r>
              <a:rPr lang="en-US" sz="1800" b="0" i="0" u="none" strike="noStrike" spc="-100" dirty="0" err="1">
                <a:solidFill>
                  <a:srgbClr val="7DB249"/>
                </a:solidFill>
                <a:latin typeface="NanumGothic"/>
              </a:rPr>
              <a:t>App.jsx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)</a:t>
            </a:r>
            <a:b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</a:b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import Profile from './components/Profile';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function App() {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const user = { name: "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짱구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", age: 5, job: "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유치원생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" };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&lt;div&gt;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{/*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방법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1: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속성으로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하나씩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전달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*/}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&lt;Profile name="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철수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" age={10} /&gt;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{/*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방법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2: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스프레드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연산자로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객체의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모든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속성을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한번에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전달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*/}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&lt;Profile {...user} /&gt;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{/*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방법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3: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태그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사이에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내용을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넣어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children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으로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전달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*/}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&lt;Profile name="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유리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"&gt;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  &lt;p&gt;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유리는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똑똑해요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.&lt;/p&gt;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&lt;/Profile&gt;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}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2755900"/>
            <a:ext cx="7950200" cy="6261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080500" y="3060700"/>
            <a:ext cx="7353300" cy="443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자식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7DB249"/>
                </a:solidFill>
                <a:ea typeface="NanumGothic"/>
              </a:rPr>
              <a:t>컴포넌트</a:t>
            </a:r>
            <a:r>
              <a:rPr lang="en-US" sz="1800" b="0" i="0" u="none" strike="noStrike" spc="-100" dirty="0">
                <a:solidFill>
                  <a:srgbClr val="7DB249"/>
                </a:solidFill>
                <a:latin typeface="NanumGothic"/>
              </a:rPr>
              <a:t> (Profile.js)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function Profile(props) {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return (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&lt;div style={{ border: '1px solid gray', margin: '10px', padding: '10px' }}&gt;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&lt;h3&gt;{props.name} ({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props.age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 || '</a:t>
            </a:r>
            <a:r>
              <a:rPr lang="ko-KR" sz="1800" b="0" i="0" u="none" strike="noStrike" spc="-100" dirty="0" err="1">
                <a:solidFill>
                  <a:srgbClr val="EEEEEE"/>
                </a:solidFill>
                <a:ea typeface="NanumGothic"/>
              </a:rPr>
              <a:t>미입력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'}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살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)&lt;/h3&gt;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{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props.job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 &amp;&amp; &lt;p&gt;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직업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: {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props.job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}&lt;/p&gt;}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{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props.children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}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&lt;/div&gt;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);</a:t>
            </a:r>
          </a:p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}</a:t>
            </a:r>
          </a:p>
          <a:p>
            <a:pPr lvl="0" algn="l">
              <a:lnSpc>
                <a:spcPct val="149400"/>
              </a:lnSpc>
            </a:pP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9403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835400"/>
            <a:ext cx="15379700" cy="4521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0400" y="1447800"/>
            <a:ext cx="98298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Visual Studio Code 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설치하기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91200" y="8496300"/>
            <a:ext cx="6705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204F6E"/>
                </a:solidFill>
                <a:latin typeface="NanumGothic"/>
              </a:rPr>
              <a:t>https://code.visualstudio.com/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730500"/>
            <a:ext cx="153797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98600" y="3124200"/>
            <a:ext cx="5715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95500" y="2971800"/>
            <a:ext cx="131826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자바스크립트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개발에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용이한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IDE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02100" y="1447800"/>
            <a:ext cx="12738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Props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다루기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: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비구조화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할당과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기본값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20320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870200"/>
            <a:ext cx="15379700" cy="1003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051300"/>
            <a:ext cx="153797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025900" y="3352800"/>
            <a:ext cx="4953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508500" y="3200400"/>
            <a:ext cx="11341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props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객체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대신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{}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필요한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값만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바로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추출하여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코드를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간결하게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만듦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6400" y="3124200"/>
            <a:ext cx="234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비구조화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할당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025900" y="4533900"/>
            <a:ext cx="495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08500" y="4203700"/>
            <a:ext cx="119761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name = "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방문자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"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같이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함수의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기본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매개변수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문법을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사용해두면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props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전달되지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않았을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때의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오류를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방지하고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안정성을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높임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4200" y="4305300"/>
            <a:ext cx="1993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기본값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설정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100" y="5308600"/>
            <a:ext cx="8305800" cy="335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486400" y="5600700"/>
            <a:ext cx="7353300" cy="279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//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자식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컴포넌트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(Profile.js)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// props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대신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{ name, age, children }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으로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바로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받고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,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기본값도</a:t>
            </a:r>
            <a:r>
              <a:rPr lang="en-US" sz="1800" b="0" i="0" u="none" strike="noStrike" spc="-100">
                <a:solidFill>
                  <a:srgbClr val="7DB249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7DB249"/>
                </a:solidFill>
                <a:ea typeface="NanumGothic"/>
              </a:rPr>
              <a:t>설정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function Profile({ name = "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익명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", age, children }) {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&lt;div style={{ border: '1px solid gray', margin: '10px', padding: '10px' }}&gt;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&lt;h3&gt;{name} ({age || '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나이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미입력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'})&lt;/h3&gt;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  {children}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}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05700" y="1447800"/>
            <a:ext cx="9334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Props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전달하기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5435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038600"/>
            <a:ext cx="6769100" cy="181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6197600"/>
            <a:ext cx="6769100" cy="240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025900" y="4927600"/>
            <a:ext cx="4953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508500" y="4419600"/>
            <a:ext cx="35052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props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로는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데이터뿐만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아니라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</a:t>
            </a:r>
          </a:p>
          <a:p>
            <a:pPr lvl="0" algn="just">
              <a:lnSpc>
                <a:spcPct val="12035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다른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리액트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자체를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전달할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6400" y="4699000"/>
            <a:ext cx="2349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개념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025900" y="7378700"/>
            <a:ext cx="495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08500" y="6692900"/>
            <a:ext cx="35052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2035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태그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사이에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넣는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내용은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props.children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전달되어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</a:t>
            </a:r>
          </a:p>
          <a:p>
            <a:pPr lvl="0" algn="just">
              <a:lnSpc>
                <a:spcPct val="120350"/>
              </a:lnSpc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재사용성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높은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'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껍데기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'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(e.g., &lt;Card&gt;)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만들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유용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4500" y="7150100"/>
            <a:ext cx="2425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children Prop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5700" y="2870200"/>
            <a:ext cx="8305800" cy="5969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271000" y="3162300"/>
            <a:ext cx="7353300" cy="525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function Card({ title, children }) {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&lt;div style={{ border: '1px solid #ccc', 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borderRadius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: '8px', padding: '16px’,</a:t>
            </a:r>
          </a:p>
          <a:p>
            <a:pPr lvl="0" algn="l">
              <a:lnSpc>
                <a:spcPct val="99600"/>
              </a:lnSpc>
            </a:pPr>
            <a:r>
              <a:rPr lang="en-US" spc="-100" dirty="0">
                <a:solidFill>
                  <a:srgbClr val="EEEEEE"/>
                </a:solidFill>
                <a:latin typeface="NanumGothic"/>
              </a:rPr>
              <a:t>                         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 margin: '16px' }}&gt;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&lt;h2 style={{ 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borderBottom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: '1px solid #eee', </a:t>
            </a:r>
            <a:r>
              <a:rPr lang="en-US" sz="1800" b="0" i="0" u="none" strike="noStrike" spc="-100" dirty="0" err="1">
                <a:solidFill>
                  <a:srgbClr val="EEEEEE"/>
                </a:solidFill>
                <a:latin typeface="NanumGothic"/>
              </a:rPr>
              <a:t>paddingBottom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: '8px’}}&gt;       </a:t>
            </a:r>
          </a:p>
          <a:p>
            <a:pPr lvl="0" algn="l">
              <a:lnSpc>
                <a:spcPct val="99600"/>
              </a:lnSpc>
            </a:pPr>
            <a:r>
              <a:rPr lang="en-US" spc="-100" dirty="0">
                <a:solidFill>
                  <a:srgbClr val="EEEEEE"/>
                </a:solidFill>
                <a:latin typeface="NanumGothic"/>
              </a:rPr>
              <a:t>             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{title}</a:t>
            </a:r>
          </a:p>
          <a:p>
            <a:pPr lvl="0" algn="l">
              <a:lnSpc>
                <a:spcPct val="99600"/>
              </a:lnSpc>
            </a:pPr>
            <a:r>
              <a:rPr lang="en-US" spc="-100" dirty="0">
                <a:solidFill>
                  <a:srgbClr val="EEEEEE"/>
                </a:solidFill>
                <a:latin typeface="NanumGothic"/>
              </a:rPr>
              <a:t>      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&lt;/h2&gt;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&lt;div&gt;{children}&lt;/div&gt;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&lt;/div&gt;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function App() {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return (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&lt;Card title="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환영합니다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!"&gt;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  &lt;p&gt;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이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부분은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 Card 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컴포넌트의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 children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으로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 dirty="0">
                <a:solidFill>
                  <a:srgbClr val="EEEEEE"/>
                </a:solidFill>
                <a:ea typeface="NanumGothic"/>
              </a:rPr>
              <a:t>전달됩니다</a:t>
            </a: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.&lt;/p&gt;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  &lt;/Card&gt;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  );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}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521700" y="1447800"/>
            <a:ext cx="8318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리액트의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처리란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451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162300"/>
            <a:ext cx="9131300" cy="2540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01800" y="3708400"/>
            <a:ext cx="3683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16100" y="4318000"/>
            <a:ext cx="8547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이벤트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(Event):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웹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페이지에서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발생하는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사용자의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행위</a:t>
            </a:r>
          </a:p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예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클릭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키보드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입력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스크롤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08200" y="34798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918200"/>
            <a:ext cx="9131300" cy="255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01800" y="6464300"/>
            <a:ext cx="3683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46300" y="6235700"/>
            <a:ext cx="53086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핸들링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(Event Handling)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6100" y="7073900"/>
            <a:ext cx="8547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이벤트가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발생했을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지정된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이벤트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핸들러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)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실행하여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상호작용을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구현하는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것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90300" y="5549900"/>
            <a:ext cx="5537200" cy="83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341100" y="5956300"/>
            <a:ext cx="5715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938000" y="57912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리액트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핸들링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규칙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95100" y="6680200"/>
            <a:ext cx="52832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이벤트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이름은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카멜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표기법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(CamelCase) </a:t>
            </a:r>
            <a:b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</a:b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→ ex) 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onClick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, 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onChange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, 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onSubmit</a:t>
            </a:r>
            <a:endParaRPr lang="en-US" sz="2100" b="0" i="0" u="none" strike="noStrike" dirty="0">
              <a:solidFill>
                <a:srgbClr val="204F6E"/>
              </a:solidFill>
              <a:latin typeface="NanumGothic"/>
            </a:endParaRP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altLang="en-US" sz="2100" dirty="0">
                <a:solidFill>
                  <a:srgbClr val="204F6E"/>
                </a:solidFill>
                <a:ea typeface="NanumGothic"/>
              </a:rPr>
              <a:t>이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벤트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 err="1">
                <a:solidFill>
                  <a:srgbClr val="204F6E"/>
                </a:solidFill>
                <a:ea typeface="NanumGothic"/>
              </a:rPr>
              <a:t>핸들러는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문자열이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아니라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함수로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  <a:t>전달</a:t>
            </a:r>
            <a:br>
              <a:rPr lang="ko-KR" sz="2100" b="0" i="0" u="none" strike="noStrike" dirty="0">
                <a:solidFill>
                  <a:srgbClr val="204F6E"/>
                </a:solidFill>
                <a:ea typeface="NanumGothic"/>
              </a:rPr>
            </a:b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→ ex) 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onClick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={</a:t>
            </a:r>
            <a:r>
              <a:rPr lang="en-US" sz="2100" b="0" i="0" u="none" strike="noStrike" dirty="0" err="1">
                <a:solidFill>
                  <a:srgbClr val="204F6E"/>
                </a:solidFill>
                <a:latin typeface="NanumGothic"/>
              </a:rPr>
              <a:t>handleClick</a:t>
            </a:r>
            <a:r>
              <a:rPr lang="en-US" sz="2100" b="0" i="0" u="none" strike="noStrike" dirty="0">
                <a:solidFill>
                  <a:srgbClr val="204F6E"/>
                </a:solidFill>
                <a:latin typeface="NanumGothic"/>
              </a:rPr>
              <a:t>}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98200" y="1447800"/>
            <a:ext cx="5829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처리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방식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8940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962400"/>
            <a:ext cx="7429500" cy="3098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200" y="43180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100" y="43180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0300" y="4318000"/>
            <a:ext cx="254000" cy="25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90700" y="4902200"/>
            <a:ext cx="54991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const handleClick = () =&gt; {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  alert("</a:t>
            </a:r>
            <a:r>
              <a:rPr lang="ko-KR" sz="2100" b="0" i="0" u="none" strike="noStrike" spc="-100">
                <a:solidFill>
                  <a:srgbClr val="EEEEEE"/>
                </a:solidFill>
                <a:ea typeface="NanumGothic"/>
              </a:rPr>
              <a:t>클릭했습니다</a:t>
            </a: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.");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};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&lt;button onClick={handleClick}&gt;</a:t>
            </a:r>
            <a:r>
              <a:rPr lang="ko-KR" sz="2100" b="0" i="0" u="none" strike="noStrike" spc="-100">
                <a:solidFill>
                  <a:srgbClr val="EEEEEE"/>
                </a:solidFill>
                <a:ea typeface="NanumGothic"/>
              </a:rPr>
              <a:t>클릭</a:t>
            </a: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&lt;/button&gt;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3962400"/>
            <a:ext cx="7429500" cy="3098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700" y="43180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600" y="43180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50500" y="4318000"/>
            <a:ext cx="254000" cy="254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740900" y="4902200"/>
            <a:ext cx="7150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&lt;button onClick={() =&gt; alert("</a:t>
            </a:r>
            <a:r>
              <a:rPr lang="ko-KR" sz="2100" b="0" i="0" u="none" strike="noStrike" spc="-100">
                <a:solidFill>
                  <a:srgbClr val="EEEEEE"/>
                </a:solidFill>
                <a:ea typeface="NanumGothic"/>
              </a:rPr>
              <a:t>클릭했습니다</a:t>
            </a: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.")}&gt;</a:t>
            </a:r>
            <a:r>
              <a:rPr lang="ko-KR" sz="2100" b="0" i="0" u="none" strike="noStrike" spc="-100">
                <a:solidFill>
                  <a:srgbClr val="EEEEEE"/>
                </a:solidFill>
                <a:ea typeface="NanumGothic"/>
              </a:rPr>
              <a:t>클릭</a:t>
            </a:r>
            <a:r>
              <a:rPr lang="en-US" sz="2100" b="0" i="0" u="none" strike="noStrike" spc="-100">
                <a:solidFill>
                  <a:srgbClr val="EEEEEE"/>
                </a:solidFill>
                <a:latin typeface="NanumGothic"/>
              </a:rPr>
              <a:t>&lt;/button&gt;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2844800"/>
            <a:ext cx="7429500" cy="838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498600" y="3251200"/>
            <a:ext cx="571500" cy="38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095500" y="30734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핸들러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함수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선언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후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전달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0" y="2844800"/>
            <a:ext cx="7429500" cy="838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436100" y="3251200"/>
            <a:ext cx="571500" cy="381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045700" y="30734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익명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함수로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직접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작성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7429500"/>
            <a:ext cx="15379700" cy="977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16100" y="7632700"/>
            <a:ext cx="393700" cy="558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35900" y="7747000"/>
            <a:ext cx="342900" cy="342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425700" y="7747000"/>
            <a:ext cx="1174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함수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호출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()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금지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! → onClick={handleClick()} 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13900" y="1447800"/>
            <a:ext cx="7226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객체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7543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755900"/>
            <a:ext cx="7289800" cy="5930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31242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31242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300" y="3124200"/>
            <a:ext cx="254000" cy="25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0700" y="3708400"/>
            <a:ext cx="50292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const 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handleChange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 = (e) =&gt; {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  console.log(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e.target.value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);  // </a:t>
            </a:r>
            <a:r>
              <a:rPr lang="ko-KR" sz="2100" b="0" i="0" u="none" strike="noStrike" spc="-100" dirty="0">
                <a:solidFill>
                  <a:srgbClr val="EEEEEE"/>
                </a:solidFill>
                <a:ea typeface="NanumGothic"/>
              </a:rPr>
              <a:t>입력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2100" b="0" i="0" u="none" strike="noStrike" spc="-100" dirty="0">
                <a:solidFill>
                  <a:srgbClr val="EEEEEE"/>
                </a:solidFill>
                <a:ea typeface="NanumGothic"/>
              </a:rPr>
              <a:t>값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2100" b="0" i="0" u="none" strike="noStrike" spc="-100" dirty="0">
                <a:solidFill>
                  <a:srgbClr val="EEEEEE"/>
                </a:solidFill>
                <a:ea typeface="NanumGothic"/>
              </a:rPr>
              <a:t>출력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};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&lt;input 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onChange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={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handleChange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} /&gt;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5800" y="6756400"/>
            <a:ext cx="72644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9613900" y="7150100"/>
            <a:ext cx="5715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23500" y="69850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객체란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0600" y="7874000"/>
            <a:ext cx="70104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이벤트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발생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정보가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담긴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매개변수로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자동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전달됨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13900" y="1447800"/>
            <a:ext cx="7226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객체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7543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755900"/>
            <a:ext cx="7289800" cy="5930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31242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31242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300" y="3124200"/>
            <a:ext cx="254000" cy="25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0700" y="3708400"/>
            <a:ext cx="61722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const </a:t>
            </a:r>
            <a:r>
              <a:rPr lang="en-US" sz="2000" b="0" i="0" u="none" strike="noStrike" spc="-100" dirty="0" err="1">
                <a:solidFill>
                  <a:srgbClr val="EEEE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handleChange</a:t>
            </a:r>
            <a:r>
              <a:rPr lang="en-US" sz="2000" b="0" i="0" u="none" strike="noStrike" spc="-100" dirty="0">
                <a:solidFill>
                  <a:srgbClr val="EEEE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= (e) =&gt; {</a:t>
            </a:r>
          </a:p>
          <a:p>
            <a:pPr>
              <a:lnSpc>
                <a:spcPct val="99600"/>
              </a:lnSpc>
            </a:pPr>
            <a:r>
              <a:rPr lang="en-US" altLang="ko-KR" sz="20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  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console.log(</a:t>
            </a:r>
            <a:r>
              <a:rPr lang="en-US" altLang="ko-KR" sz="20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event.target.value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);</a:t>
            </a:r>
            <a:endParaRPr lang="en-US" sz="2000" b="0" i="0" u="none" strike="noStrike" spc="-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l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EEEEE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};</a:t>
            </a:r>
          </a:p>
          <a:p>
            <a:pPr lvl="0" algn="l">
              <a:lnSpc>
                <a:spcPct val="99600"/>
              </a:lnSpc>
            </a:pPr>
            <a:endParaRPr lang="en-US" sz="21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&lt;input name="name" 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onChange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={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handleChange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} /&gt;</a:t>
            </a: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&lt;input name="email" 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onChange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={</a:t>
            </a:r>
            <a:r>
              <a:rPr lang="en-US" sz="2100" b="0" i="0" u="none" strike="noStrike" spc="-100" dirty="0" err="1">
                <a:solidFill>
                  <a:srgbClr val="EEEEEE"/>
                </a:solidFill>
                <a:latin typeface="NanumGothic"/>
              </a:rPr>
              <a:t>handleChange</a:t>
            </a: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} /&gt;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75800" y="7848600"/>
            <a:ext cx="72644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9613900" y="8255000"/>
            <a:ext cx="5715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23500" y="80772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여러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input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을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함수로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처리하기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98400" y="1447800"/>
            <a:ext cx="4241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전달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105283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755900"/>
            <a:ext cx="7289800" cy="5930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31242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31242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300" y="3124200"/>
            <a:ext cx="254000" cy="25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0699" y="3708400"/>
            <a:ext cx="6638921" cy="387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[</a:t>
            </a:r>
            <a:r>
              <a:rPr lang="ko-KR" altLang="en-US" sz="2100" b="0" i="0" u="none" strike="noStrike" spc="-100" dirty="0">
                <a:solidFill>
                  <a:srgbClr val="EEEEEE"/>
                </a:solidFill>
                <a:latin typeface="NanumGothic"/>
              </a:rPr>
              <a:t>자식</a:t>
            </a:r>
            <a:r>
              <a:rPr lang="en-US" altLang="ko-KR" sz="2100" b="0" i="0" u="none" strike="noStrike" spc="-100" dirty="0">
                <a:solidFill>
                  <a:srgbClr val="EEEEEE"/>
                </a:solidFill>
                <a:latin typeface="NanumGothic"/>
              </a:rPr>
              <a:t>]</a:t>
            </a:r>
          </a:p>
          <a:p>
            <a:pPr lvl="0" algn="l">
              <a:lnSpc>
                <a:spcPct val="99600"/>
              </a:lnSpc>
            </a:pPr>
            <a:endParaRPr lang="en-US" sz="2100" b="0" i="0" u="none" strike="noStrike" spc="-100" dirty="0">
              <a:solidFill>
                <a:srgbClr val="EEEEEE"/>
              </a:solidFill>
              <a:latin typeface="NanumGothic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0096" y="2755900"/>
            <a:ext cx="695642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9188196" y="3162300"/>
            <a:ext cx="5715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797796" y="2984500"/>
            <a:ext cx="6089904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 dirty="0">
                <a:solidFill>
                  <a:srgbClr val="204F6E"/>
                </a:solidFill>
                <a:ea typeface="NanumGothicExtraBold"/>
              </a:rPr>
              <a:t>자식</a:t>
            </a:r>
            <a:r>
              <a:rPr lang="ko-KR" altLang="en-US" sz="2300" b="0" i="0" u="none" strike="noStrike" dirty="0">
                <a:solidFill>
                  <a:srgbClr val="204F6E"/>
                </a:solidFill>
                <a:ea typeface="NanumGothicExtraBold"/>
              </a:rPr>
              <a:t>에서 이벤트 발생</a:t>
            </a:r>
            <a:r>
              <a:rPr lang="en-US" sz="2300" b="0" i="0" u="none" strike="noStrike" dirty="0">
                <a:solidFill>
                  <a:srgbClr val="204F6E"/>
                </a:solidFill>
                <a:latin typeface="NanumGothicExtraBold"/>
              </a:rPr>
              <a:t> → </a:t>
            </a:r>
            <a:r>
              <a:rPr lang="ko-KR" sz="2300" b="0" i="0" u="none" strike="noStrike" dirty="0">
                <a:solidFill>
                  <a:srgbClr val="204F6E"/>
                </a:solidFill>
                <a:ea typeface="NanumGothicExtraBold"/>
              </a:rPr>
              <a:t>부모로</a:t>
            </a:r>
            <a:r>
              <a:rPr lang="en-US" sz="23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 dirty="0">
                <a:solidFill>
                  <a:srgbClr val="204F6E"/>
                </a:solidFill>
                <a:ea typeface="NanumGothicExtraBold"/>
              </a:rPr>
              <a:t>이벤트</a:t>
            </a:r>
            <a:r>
              <a:rPr lang="en-US" sz="2300" b="0" i="0" u="none" strike="noStrike" dirty="0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 dirty="0">
                <a:solidFill>
                  <a:srgbClr val="204F6E"/>
                </a:solidFill>
                <a:ea typeface="NanumGothicExtraBold"/>
              </a:rPr>
              <a:t>전달</a:t>
            </a:r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AA6CA747-144F-7F8B-25D7-6AFEDE931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696" y="3773424"/>
            <a:ext cx="7289800" cy="4875276"/>
          </a:xfrm>
          <a:prstGeom prst="rect">
            <a:avLst/>
          </a:prstGeom>
        </p:spPr>
      </p:pic>
      <p:pic>
        <p:nvPicPr>
          <p:cNvPr id="22" name="Picture 9">
            <a:extLst>
              <a:ext uri="{FF2B5EF4-FFF2-40B4-BE49-F238E27FC236}">
                <a16:creationId xmlns:a16="http://schemas.microsoft.com/office/drawing/2014/main" id="{70B615F6-5407-8199-F94D-BF079EE6D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096" y="4141724"/>
            <a:ext cx="254000" cy="254000"/>
          </a:xfrm>
          <a:prstGeom prst="rect">
            <a:avLst/>
          </a:prstGeom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E81D8C5F-B8C5-3E5F-174B-4ACE1C5CB0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6996" y="4141724"/>
            <a:ext cx="254000" cy="254000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F6C0EA03-6463-84A8-FD62-9476A5670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196" y="4141724"/>
            <a:ext cx="254000" cy="254000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CF70181C-7BB7-BC17-F183-218D9B07CF9B}"/>
              </a:ext>
            </a:extLst>
          </p:cNvPr>
          <p:cNvSpPr txBox="1"/>
          <p:nvPr/>
        </p:nvSpPr>
        <p:spPr>
          <a:xfrm>
            <a:off x="9467595" y="4725924"/>
            <a:ext cx="6638921" cy="387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2100" spc="-100" dirty="0">
                <a:solidFill>
                  <a:srgbClr val="EEEEEE"/>
                </a:solidFill>
                <a:latin typeface="NanumGothic"/>
              </a:rPr>
              <a:t>[</a:t>
            </a:r>
            <a:r>
              <a:rPr lang="ko-KR" altLang="en-US" sz="2100" spc="-100" dirty="0">
                <a:solidFill>
                  <a:srgbClr val="EEEEEE"/>
                </a:solidFill>
                <a:latin typeface="NanumGothic"/>
              </a:rPr>
              <a:t>부모</a:t>
            </a:r>
            <a:r>
              <a:rPr lang="en-US" altLang="ko-KR" sz="2100" spc="-100" dirty="0">
                <a:solidFill>
                  <a:srgbClr val="EEEEEE"/>
                </a:solidFill>
                <a:latin typeface="NanumGothic"/>
              </a:rPr>
              <a:t>]</a:t>
            </a:r>
          </a:p>
          <a:p>
            <a:pPr lvl="0" algn="l">
              <a:lnSpc>
                <a:spcPct val="99600"/>
              </a:lnSpc>
            </a:pPr>
            <a:endParaRPr lang="en-US" sz="21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endParaRPr lang="en-US" sz="2100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endParaRPr lang="en-US" sz="21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endParaRPr lang="en-US" sz="2100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endParaRPr lang="en-US" sz="21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endParaRPr lang="en-US" altLang="ko-KR" sz="2100" b="0" i="0" u="none" strike="noStrike" spc="-100" dirty="0">
              <a:solidFill>
                <a:srgbClr val="EEEEEE"/>
              </a:solidFill>
              <a:latin typeface="NanumGothic"/>
            </a:endParaRPr>
          </a:p>
          <a:p>
            <a:pPr lvl="0" algn="l">
              <a:lnSpc>
                <a:spcPct val="99600"/>
              </a:lnSpc>
            </a:pPr>
            <a:endParaRPr lang="en-US" sz="2100" b="0" i="0" u="none" strike="noStrike" spc="-100" dirty="0">
              <a:solidFill>
                <a:srgbClr val="EEEEEE"/>
              </a:solidFill>
              <a:latin typeface="NanumGothic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354BAE-E762-A8D2-DF39-AA5E15A1F1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9307" y="5278252"/>
            <a:ext cx="6579515" cy="13130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11B7859-A403-FB8A-0371-4C90C22513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1583" y="4352168"/>
            <a:ext cx="6527949" cy="342942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1447800"/>
            <a:ext cx="76962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altLang="en-US" sz="5800" b="0" i="0" u="none" strike="noStrike" dirty="0">
                <a:solidFill>
                  <a:srgbClr val="204F6E"/>
                </a:solidFill>
                <a:ea typeface="NanumGothicExtraBold"/>
              </a:rPr>
              <a:t>자식</a:t>
            </a:r>
            <a:r>
              <a:rPr lang="en-US" altLang="ko-KR" sz="5800" b="0" i="0" u="none" strike="noStrike" dirty="0">
                <a:solidFill>
                  <a:srgbClr val="204F6E"/>
                </a:solidFill>
                <a:ea typeface="NanumGothicExtraBold"/>
              </a:rPr>
              <a:t>-&gt;</a:t>
            </a:r>
            <a:r>
              <a:rPr lang="ko-KR" altLang="en-US" sz="5800" b="0" i="0" u="none" strike="noStrike" dirty="0">
                <a:solidFill>
                  <a:srgbClr val="204F6E"/>
                </a:solidFill>
                <a:ea typeface="NanumGothicExtraBold"/>
              </a:rPr>
              <a:t>부모 값</a:t>
            </a:r>
            <a:r>
              <a:rPr lang="en-US" altLang="ko-KR" sz="5800" b="0" i="0" u="none" strike="noStrike" dirty="0">
                <a:solidFill>
                  <a:srgbClr val="204F6E"/>
                </a:solidFill>
                <a:ea typeface="NanumGothicExtraBold"/>
              </a:rPr>
              <a:t> </a:t>
            </a:r>
            <a:r>
              <a:rPr lang="ko-KR" altLang="en-US" sz="5800" b="0" i="0" u="none" strike="noStrike" dirty="0">
                <a:solidFill>
                  <a:srgbClr val="204F6E"/>
                </a:solidFill>
                <a:ea typeface="NanumGothicExtraBold"/>
              </a:rPr>
              <a:t>전달</a:t>
            </a:r>
            <a:r>
              <a:rPr lang="en-US" altLang="ko-KR" sz="5800" b="0" i="0" u="none" strike="noStrike" dirty="0">
                <a:solidFill>
                  <a:srgbClr val="204F6E"/>
                </a:solidFill>
                <a:ea typeface="NanumGothicExtraBold"/>
              </a:rPr>
              <a:t> </a:t>
            </a:r>
            <a:endParaRPr lang="ko-KR" sz="5800" b="0" i="0" u="none" strike="noStrike" dirty="0">
              <a:solidFill>
                <a:srgbClr val="204F6E"/>
              </a:solidFill>
              <a:ea typeface="NanumGothic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921006"/>
            <a:ext cx="8123803" cy="314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755900"/>
            <a:ext cx="7696200" cy="5930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31242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31242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0300" y="3124200"/>
            <a:ext cx="254000" cy="254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0700" y="3708400"/>
            <a:ext cx="7099300" cy="320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[</a:t>
            </a:r>
            <a:r>
              <a:rPr lang="ko-KR" alt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자식</a:t>
            </a:r>
            <a:r>
              <a:rPr lang="en-US" altLang="ko-KR" sz="1800" b="0" i="0" u="none" strike="noStrike" spc="-100" dirty="0">
                <a:solidFill>
                  <a:srgbClr val="EEEEEE"/>
                </a:solidFill>
                <a:latin typeface="NanumGothic"/>
              </a:rPr>
              <a:t>]</a:t>
            </a: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9A9DE6F-3034-2577-EDDC-4E686D3303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2450" y="4269587"/>
            <a:ext cx="6502400" cy="4113209"/>
          </a:xfrm>
          <a:prstGeom prst="rect">
            <a:avLst/>
          </a:prstGeom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B19D3EF9-9295-C501-81F4-74FF05C7D4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0999" y="2784856"/>
            <a:ext cx="7569201" cy="5901944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8712C26D-F2AB-4E25-8937-A43F6EEDB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399" y="3153155"/>
            <a:ext cx="263735" cy="307489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EB13507C-7ED6-BE8B-A695-239CD5780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3299" y="3153155"/>
            <a:ext cx="263735" cy="307489"/>
          </a:xfrm>
          <a:prstGeom prst="rect">
            <a:avLst/>
          </a:prstGeom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CF71A49E-F88D-582F-5CB5-15258F794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499" y="3153155"/>
            <a:ext cx="263735" cy="307489"/>
          </a:xfrm>
          <a:prstGeom prst="rect">
            <a:avLst/>
          </a:prstGeom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121A7ADF-B015-0762-CBFA-24C80775A28F}"/>
              </a:ext>
            </a:extLst>
          </p:cNvPr>
          <p:cNvSpPr txBox="1"/>
          <p:nvPr/>
        </p:nvSpPr>
        <p:spPr>
          <a:xfrm>
            <a:off x="9442450" y="3924300"/>
            <a:ext cx="7099300" cy="320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[</a:t>
            </a:r>
            <a:r>
              <a:rPr lang="ko-KR" altLang="en-US" spc="-100" dirty="0">
                <a:solidFill>
                  <a:srgbClr val="EEEEEE"/>
                </a:solidFill>
                <a:latin typeface="NanumGothic"/>
              </a:rPr>
              <a:t>부</a:t>
            </a:r>
            <a:r>
              <a:rPr lang="ko-KR" altLang="en-US" sz="1800" b="0" i="0" u="none" strike="noStrike" spc="-100" dirty="0">
                <a:solidFill>
                  <a:srgbClr val="EEEEEE"/>
                </a:solidFill>
                <a:latin typeface="NanumGothic"/>
              </a:rPr>
              <a:t>모</a:t>
            </a:r>
            <a:r>
              <a:rPr lang="en-US" altLang="ko-KR" sz="1800" b="0" i="0" u="none" strike="noStrike" spc="-100" dirty="0">
                <a:solidFill>
                  <a:srgbClr val="EEEEEE"/>
                </a:solidFill>
                <a:latin typeface="NanumGothic"/>
              </a:rPr>
              <a:t>]</a:t>
            </a:r>
            <a:endParaRPr lang="en-US" sz="1800" b="0" i="0" u="none" strike="noStrike" spc="-100" dirty="0">
              <a:solidFill>
                <a:srgbClr val="EEEEEE"/>
              </a:solidFill>
              <a:latin typeface="NanumGothic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88C4F23-DB49-F9F0-2706-69D82F3B9A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2450" y="4568084"/>
            <a:ext cx="6420383" cy="72781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ABCFB36-595F-A490-3FC0-4C48D0DE80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6899" y="5872134"/>
            <a:ext cx="6375934" cy="5814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-3352800"/>
            <a:ext cx="20116800" cy="20878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상태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관리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</a:t>
            </a:r>
            <a:r>
              <a:rPr lang="ko-KR" sz="4800" b="0" i="0" u="none" strike="noStrike">
                <a:solidFill>
                  <a:srgbClr val="4F565C"/>
                </a:solidFill>
                <a:ea typeface="NanumGothicExtraBold"/>
              </a:rPr>
              <a:t>기법과</a:t>
            </a:r>
            <a:r>
              <a:rPr lang="en-US" sz="4800" b="0" i="0" u="none" strike="noStrike">
                <a:solidFill>
                  <a:srgbClr val="4F565C"/>
                </a:solidFill>
                <a:latin typeface="NanumGothicExtraBold"/>
              </a:rPr>
              <a:t> React Hooks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649200" y="1447800"/>
            <a:ext cx="4191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Hook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10579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2921000"/>
            <a:ext cx="203200" cy="140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611600" y="2921000"/>
            <a:ext cx="203200" cy="140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073400"/>
            <a:ext cx="147066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함수형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컴포넌트에서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클래스형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컴포넌트의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기능을</a:t>
            </a:r>
            <a:br>
              <a:rPr lang="ko-KR" sz="2800" b="1" i="0" u="none" strike="noStrike">
                <a:solidFill>
                  <a:srgbClr val="204F6E"/>
                </a:solidFill>
                <a:ea typeface="NanumGothicBold"/>
              </a:rPr>
            </a:b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사용할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있도록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도와주는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React 16.8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에서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새롭게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도입된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기능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4800600"/>
            <a:ext cx="6692900" cy="3733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14500" y="5359400"/>
            <a:ext cx="368300" cy="38100"/>
          </a:xfrm>
          <a:prstGeom prst="rect">
            <a:avLst/>
          </a:prstGeom>
        </p:spPr>
      </p:pic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8445500" y="4800600"/>
          <a:ext cx="8242300" cy="3721100"/>
        </p:xfrm>
        <a:graphic>
          <a:graphicData uri="http://schemas.openxmlformats.org/drawingml/2006/table">
            <a:tbl>
              <a:tblPr/>
              <a:tblGrid>
                <a:gridCol w="18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Hook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이름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역할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및</a:t>
                      </a:r>
                      <a:r>
                        <a:rPr lang="en-US" sz="21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useState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컴포넌트의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(State)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관리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useEffect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사이드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이펙트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처리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생명주기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대체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useContext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전역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전역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)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공유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useRef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DOM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요소에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직접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접근하거나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값을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기억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useCallback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함수를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캐싱하여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렌더링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최적화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useReducer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복잡한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상태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로직을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분리하여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관리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useMemo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연산된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값을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캐싱하여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렌더링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최적화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(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값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캐싱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)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1828800" y="5956300"/>
            <a:ext cx="60325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이름이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use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시작함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함수형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최상단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(Top level)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에서만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가능</a:t>
            </a:r>
            <a:br>
              <a:rPr lang="ko-KR" sz="1900" b="0" i="0" u="none" strike="noStrike">
                <a:solidFill>
                  <a:srgbClr val="204F6E"/>
                </a:solidFill>
                <a:ea typeface="NanumGothic"/>
              </a:rPr>
            </a:b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→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조건문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반복문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일반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내부에서는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없음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0900" y="5118100"/>
            <a:ext cx="5727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4940300" cy="381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011560"/>
              </p:ext>
            </p:extLst>
          </p:nvPr>
        </p:nvGraphicFramePr>
        <p:xfrm>
          <a:off x="1447800" y="2819400"/>
          <a:ext cx="15392400" cy="6007100"/>
        </p:xfrm>
        <a:graphic>
          <a:graphicData uri="http://schemas.openxmlformats.org/drawingml/2006/table">
            <a:tbl>
              <a:tblPr/>
              <a:tblGrid>
                <a:gridCol w="405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추천</a:t>
                      </a:r>
                      <a:r>
                        <a:rPr lang="en-US" sz="17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확장</a:t>
                      </a:r>
                      <a:r>
                        <a:rPr lang="en-US" sz="1700" b="0" i="0" u="none" strike="noStrike">
                          <a:solidFill>
                            <a:srgbClr val="204F6E"/>
                          </a:solidFill>
                          <a:latin typeface="NanumGothicExtraBold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프로그램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코드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문법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검사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도구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VS Code UI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한글로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표시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폴더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파일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아이콘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커스터마이징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코드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줄에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에러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/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경고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강조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표시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HTML/CSS/JavaScript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실시간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브라우저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미리보기</a:t>
                      </a:r>
                      <a:endParaRPr lang="en-US" sz="1800" dirty="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리액트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코드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자동완성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스니펫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제공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코드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자동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정리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225800"/>
            <a:ext cx="40640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000500"/>
            <a:ext cx="40640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4800600"/>
            <a:ext cx="40640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5651500"/>
            <a:ext cx="4064000" cy="81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8039100"/>
            <a:ext cx="40640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800" y="6464300"/>
            <a:ext cx="40640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" y="7239000"/>
            <a:ext cx="4064000" cy="800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10400" y="1447800"/>
            <a:ext cx="98298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Visual Studio Code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설치하기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12800" y="1447800"/>
            <a:ext cx="3327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state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11442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24384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24384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26416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컴포넌트의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내부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상태를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저장하는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공간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5702300"/>
            <a:ext cx="7607300" cy="327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5702300"/>
            <a:ext cx="7607300" cy="3276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474200" y="6337300"/>
            <a:ext cx="368300" cy="38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88500" y="6946900"/>
            <a:ext cx="6921500" cy="163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함수형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:</a:t>
            </a:r>
            <a:br>
              <a:rPr lang="en-US" sz="19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useState() Hook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생성하고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관리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클래스형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: </a:t>
            </a:r>
            <a:br>
              <a:rPr lang="en-US" sz="19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this.state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this.setState()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80600" y="6108700"/>
            <a:ext cx="6045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State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사용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방법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14500" y="6337300"/>
            <a:ext cx="3683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828800" y="6946900"/>
            <a:ext cx="6921500" cy="163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React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업데이트할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때는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기존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state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를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직접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수정하는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것이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아니라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새로운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state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값으로</a:t>
            </a:r>
            <a:r>
              <a:rPr lang="en-US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latin typeface="NanumGothicBold"/>
              </a:rPr>
              <a:t> </a:t>
            </a:r>
            <a:r>
              <a:rPr lang="ko-KR" sz="1900" b="1" i="0" u="none" strike="noStrike">
                <a:solidFill>
                  <a:srgbClr val="204F6E"/>
                </a:solidFill>
                <a:highlight>
                  <a:srgbClr val="EEEEEE"/>
                </a:highlight>
                <a:ea typeface="NanumGothicBold"/>
              </a:rPr>
              <a:t>교체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해야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setState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함수를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통해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새로운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값을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전달하는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방식으로만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변경해야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리액트가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변화를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올바르게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감지하고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최적화할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20900" y="6108700"/>
            <a:ext cx="671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핵심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원칙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: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불변성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(Immutability)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" y="3543300"/>
            <a:ext cx="15265400" cy="1993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828800" y="4559300"/>
            <a:ext cx="107315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일반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변수는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바뀌어도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화면이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다시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그려지지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않음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State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변경되면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리액트가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이를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감지하여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UI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자동으로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리렌더링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→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동적인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화면을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만들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63700" y="4051300"/>
            <a:ext cx="368300" cy="38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070100" y="3810000"/>
            <a:ext cx="6718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왜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필요한가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255000" y="1447800"/>
            <a:ext cx="8572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useState()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상태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다루기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6197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292600"/>
            <a:ext cx="7696200" cy="1892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5800" y="4292600"/>
            <a:ext cx="72644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613900" y="4699000"/>
            <a:ext cx="5715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23500" y="45339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useState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80600" y="5422900"/>
            <a:ext cx="70104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내에서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상태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(state)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관리할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해주는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React Hook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변경되면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자동으로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재렌더링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컴포넌트에서만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가능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255000" y="1447800"/>
            <a:ext cx="8572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useState()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상태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다루기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6197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2971800"/>
            <a:ext cx="5867400" cy="1981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125200" y="3619500"/>
            <a:ext cx="3683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252200" y="4229100"/>
            <a:ext cx="5359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197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setState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호출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해당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다시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렌더링됨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31600" y="3390900"/>
            <a:ext cx="35687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재렌더링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트리거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5143500"/>
            <a:ext cx="5791200" cy="346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2933700"/>
            <a:ext cx="8750300" cy="582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5600" y="4495800"/>
            <a:ext cx="7835900" cy="105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">
            <a:off x="9486900" y="4394200"/>
            <a:ext cx="14478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00900" y="1447800"/>
            <a:ext cx="9639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useState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객체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상태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다루기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5130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873500"/>
            <a:ext cx="8839200" cy="3340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4500" y="3873500"/>
            <a:ext cx="6235700" cy="838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642600" y="4267200"/>
            <a:ext cx="5715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252200" y="41021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80700" y="4991100"/>
            <a:ext cx="6134100" cy="307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여러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개의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useState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대신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관련된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상태들을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하나의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객체로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묶어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관리할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있음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업데이트할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반드시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스프레드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연산자</a:t>
            </a:r>
            <a:r>
              <a:rPr lang="en-US" sz="21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(...)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복사한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덮어써야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불변성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유지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</a:t>
            </a:r>
            <a:br>
              <a:rPr lang="en-US" sz="21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*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스프레드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연산자를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생략하면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상태값이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모두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사라지고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새로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전달한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남게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됨</a:t>
            </a:r>
          </a:p>
        </p:txBody>
      </p:sp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12A9D119-FC50-38A1-3F32-06BC553C2A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509242"/>
              </p:ext>
            </p:extLst>
          </p:nvPr>
        </p:nvGraphicFramePr>
        <p:xfrm>
          <a:off x="98425" y="98425"/>
          <a:ext cx="8858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9" imgW="885923" imgH="514350" progId="Package">
                  <p:embed/>
                </p:oleObj>
              </mc:Choice>
              <mc:Fallback>
                <p:oleObj name="포장기 셸 개체" showAsIcon="1" r:id="rId9" imgW="885923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8858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2614399E-E22B-E2A9-ABB4-09C7CD1225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447830"/>
              </p:ext>
            </p:extLst>
          </p:nvPr>
        </p:nvGraphicFramePr>
        <p:xfrm>
          <a:off x="196850" y="196850"/>
          <a:ext cx="914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포장기 셸 개체" showAsIcon="1" r:id="rId11" imgW="914400" imgH="514350" progId="Package">
                  <p:embed/>
                </p:oleObj>
              </mc:Choice>
              <mc:Fallback>
                <p:oleObj name="포장기 셸 개체" showAsIcon="1" r:id="rId11" imgW="914400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6850" y="196850"/>
                        <a:ext cx="9144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00900" y="1447800"/>
            <a:ext cx="9639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useState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객체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상태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다루기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130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717800"/>
            <a:ext cx="6553200" cy="6184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300" y="2997200"/>
            <a:ext cx="5130800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00900" y="1447800"/>
            <a:ext cx="9639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useState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상태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다루기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1308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4927600"/>
            <a:ext cx="7658100" cy="838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511300" y="5321300"/>
            <a:ext cx="5715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700" y="3822700"/>
            <a:ext cx="7302500" cy="4381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08200" y="51562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특징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25600" y="6045200"/>
            <a:ext cx="74549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추가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스프레드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연산자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(...)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기존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배열을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복사하고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새로운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항목을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뒤에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추가한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새로운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배열을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만든다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</a:t>
            </a:r>
            <a:br>
              <a:rPr lang="en-US" sz="2100" b="0" i="0" u="none" strike="noStrike">
                <a:solidFill>
                  <a:srgbClr val="204F6E"/>
                </a:solidFill>
                <a:latin typeface="NanumGothic"/>
              </a:rPr>
            </a:b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(arr.push()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금지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삭제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filter()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메서드를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특정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조건에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맞는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항목만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남긴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새로운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배열을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만든다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00900" y="1447800"/>
            <a:ext cx="96393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useState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상태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다루기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51308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882900"/>
            <a:ext cx="7429500" cy="557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4100" y="2882900"/>
            <a:ext cx="3721100" cy="557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40400" y="1447800"/>
            <a:ext cx="11099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클래스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상태와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3670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3556000"/>
            <a:ext cx="5880100" cy="4495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100" y="3289300"/>
            <a:ext cx="40513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683500" y="3797300"/>
            <a:ext cx="5969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912600" y="3429000"/>
            <a:ext cx="49784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constructor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this.state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초기화하고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, this.setState()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메서드로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상태를</a:t>
            </a:r>
            <a:r>
              <a:rPr lang="en-US" sz="20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>
                <a:solidFill>
                  <a:srgbClr val="204F6E"/>
                </a:solidFill>
                <a:ea typeface="NanumGothic"/>
              </a:rPr>
              <a:t>업데이트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5800" y="3619500"/>
            <a:ext cx="1981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상태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관리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12600" y="4648200"/>
            <a:ext cx="4978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en-US" sz="2000" b="0" i="0" u="none" strike="noStrike" dirty="0" err="1">
                <a:solidFill>
                  <a:srgbClr val="204F6E"/>
                </a:solidFill>
                <a:latin typeface="NanumGothic"/>
              </a:rPr>
              <a:t>this.setState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()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는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비동기적으로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동작하므로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호출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직후에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2000" b="0" i="0" u="none" strike="noStrike" dirty="0" err="1">
                <a:solidFill>
                  <a:srgbClr val="204F6E"/>
                </a:solidFill>
                <a:latin typeface="NanumGothic"/>
              </a:rPr>
              <a:t>this.state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조회하면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이전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값이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나올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수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있음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8100" y="4508500"/>
            <a:ext cx="4051300" cy="1473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454900" y="5219700"/>
            <a:ext cx="10541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305800" y="5041900"/>
            <a:ext cx="3098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setState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비동기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동작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12600" y="6235700"/>
            <a:ext cx="49784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1970"/>
              </a:lnSpc>
            </a:pP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변경된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 err="1">
                <a:solidFill>
                  <a:srgbClr val="204F6E"/>
                </a:solidFill>
                <a:ea typeface="NanumGothic"/>
              </a:rPr>
              <a:t>상태값을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바로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사용하고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싶을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때는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2000" b="0" i="0" u="none" strike="noStrike" dirty="0" err="1">
                <a:solidFill>
                  <a:srgbClr val="204F6E"/>
                </a:solidFill>
                <a:latin typeface="NanumGothic"/>
              </a:rPr>
              <a:t>this.setState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()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두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번째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인자로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 err="1">
                <a:solidFill>
                  <a:srgbClr val="204F6E"/>
                </a:solidFill>
                <a:ea typeface="NanumGothic"/>
              </a:rPr>
              <a:t>콜백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함수를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전달</a:t>
            </a:r>
          </a:p>
          <a:p>
            <a:pPr lvl="0" algn="l">
              <a:lnSpc>
                <a:spcPct val="131970"/>
              </a:lnSpc>
            </a:pP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함수형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컴포넌트에서는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en-US" sz="2000" b="0" i="0" u="none" strike="noStrike" dirty="0" err="1">
                <a:solidFill>
                  <a:srgbClr val="204F6E"/>
                </a:solidFill>
                <a:latin typeface="NanumGothic"/>
              </a:rPr>
              <a:t>useEffect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Hook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역할을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000" b="0" i="0" u="none" strike="noStrike" dirty="0">
                <a:solidFill>
                  <a:srgbClr val="204F6E"/>
                </a:solidFill>
                <a:ea typeface="NanumGothic"/>
              </a:rPr>
              <a:t>대신함</a:t>
            </a:r>
            <a:r>
              <a:rPr lang="en-US" sz="2000" b="0" i="0" u="none" strike="noStrike" dirty="0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8100" y="6146800"/>
            <a:ext cx="4051300" cy="218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137400" y="7213600"/>
            <a:ext cx="1689100" cy="38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8305800" y="7035800"/>
            <a:ext cx="24638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콜백</a:t>
            </a:r>
            <a:r>
              <a:rPr lang="en-US" sz="24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400" b="0" i="0" u="none" strike="noStrike">
                <a:solidFill>
                  <a:srgbClr val="204F6E"/>
                </a:solidFill>
                <a:ea typeface="NanumGothicExtraBold"/>
              </a:rPr>
              <a:t>함수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740400" y="1447800"/>
            <a:ext cx="110998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 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클래스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상태와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이벤트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3670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0" y="3479800"/>
            <a:ext cx="7213600" cy="469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7400" y="3238500"/>
            <a:ext cx="6680200" cy="5321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54600" y="1447800"/>
            <a:ext cx="11772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실습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: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카운터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앱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만들기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교재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p247)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29972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2882900"/>
            <a:ext cx="6172200" cy="209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5300" y="5486400"/>
            <a:ext cx="6172200" cy="2717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759200"/>
            <a:ext cx="8496300" cy="3441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573000" y="1447800"/>
            <a:ext cx="42672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Node.js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17700"/>
            <a:ext cx="10502900" cy="38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2984500"/>
            <a:ext cx="203200" cy="128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2984500"/>
            <a:ext cx="203200" cy="128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3175000"/>
            <a:ext cx="146939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자바스크립트를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브라우저가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아닌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서버나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개인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컴퓨터에서도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실행할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수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있게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해주는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자바스크립트</a:t>
            </a:r>
            <a:r>
              <a:rPr lang="en-US" sz="23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런타임</a:t>
            </a:r>
            <a:r>
              <a:rPr lang="en-US" sz="2300" b="1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Bold"/>
              </a:rPr>
              <a:t>환경</a:t>
            </a:r>
          </a:p>
          <a:p>
            <a:pPr lvl="0" algn="ctr">
              <a:lnSpc>
                <a:spcPct val="145250"/>
              </a:lnSpc>
            </a:pP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React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개발에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필요한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다양한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도구들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(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바벨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,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웹팩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등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)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이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실행되는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기반이</a:t>
            </a:r>
            <a:r>
              <a:rPr lang="en-US" sz="23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300" b="1" i="0" u="none" strike="noStrike">
                <a:solidFill>
                  <a:srgbClr val="204F6E"/>
                </a:solidFill>
                <a:ea typeface="NanumGothicBold"/>
              </a:rPr>
              <a:t>됨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0" y="4699000"/>
            <a:ext cx="3556000" cy="4216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00" y="4699000"/>
            <a:ext cx="9258300" cy="4216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1200" y="6604000"/>
            <a:ext cx="8128000" cy="1511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391400" y="6946900"/>
            <a:ext cx="6032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node -v</a:t>
            </a:r>
          </a:p>
          <a:p>
            <a:pPr lvl="0" algn="l">
              <a:lnSpc>
                <a:spcPct val="149400"/>
              </a:lnSpc>
            </a:pPr>
            <a:r>
              <a:rPr lang="en-US" sz="2100" b="1" i="0" u="none" strike="noStrike" spc="-100">
                <a:solidFill>
                  <a:srgbClr val="EEEEEE"/>
                </a:solidFill>
                <a:latin typeface="NanumGothicBold"/>
              </a:rPr>
              <a:t>npm -v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61200" y="6235700"/>
            <a:ext cx="5346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2.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설치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확인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35800" y="5041900"/>
            <a:ext cx="33274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1.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다운로드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(LTS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버전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설치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1800" b="1" i="0" u="none" strike="noStrike">
                <a:solidFill>
                  <a:srgbClr val="204F6E"/>
                </a:solidFill>
                <a:ea typeface="NanumGothicBold"/>
              </a:rPr>
              <a:t>권장</a:t>
            </a:r>
            <a:r>
              <a:rPr lang="en-US" sz="1800" b="1" i="0" u="none" strike="noStrike">
                <a:solidFill>
                  <a:srgbClr val="204F6E"/>
                </a:solidFill>
                <a:latin typeface="NanumGothicBold"/>
              </a:rPr>
              <a:t>)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1200" y="5422900"/>
            <a:ext cx="8128000" cy="584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975600" y="5524500"/>
            <a:ext cx="6311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272424"/>
                </a:solidFill>
                <a:latin typeface="NanumGothic"/>
              </a:rPr>
              <a:t>https://nodejs.org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61200" y="8216900"/>
            <a:ext cx="70358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* Node.js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설치하면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패키지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관리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도구인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NPM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자동으로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함께</a:t>
            </a:r>
            <a:r>
              <a:rPr lang="en-US" sz="18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800" b="0" i="0" u="none" strike="noStrike">
                <a:solidFill>
                  <a:srgbClr val="204F6E"/>
                </a:solidFill>
                <a:ea typeface="NanumGothic"/>
              </a:rPr>
              <a:t>설치됨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46700" y="1447800"/>
            <a:ext cx="11493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생명주기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(Lifecycle)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32766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302000"/>
            <a:ext cx="2032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302000"/>
            <a:ext cx="2032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505200"/>
            <a:ext cx="14706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컴포넌트가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브라우저에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나타나고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,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업데이트되고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,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사라지기까지의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과정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900" y="4864100"/>
            <a:ext cx="7658100" cy="838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397000" y="5257800"/>
            <a:ext cx="5715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006600" y="50927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단계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1300" y="5981700"/>
            <a:ext cx="74549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마운트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(Mount):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생성되어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DOM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처음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삽입될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</a:t>
            </a:r>
          </a:p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업데이트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(Update): props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state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변경되어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리렌더링될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</a:t>
            </a:r>
          </a:p>
          <a:p>
            <a:pPr marL="342900" lvl="0" indent="-342900" algn="l">
              <a:lnSpc>
                <a:spcPct val="140269"/>
              </a:lnSpc>
              <a:buAutoNum type="arabicPeriod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언마운트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(Unmount):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DOM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제거될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9800" y="4864100"/>
            <a:ext cx="7010400" cy="838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867900" y="5257800"/>
            <a:ext cx="5715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477500" y="50927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생명주기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관리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방식의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변화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83800" y="5981700"/>
            <a:ext cx="67818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과거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클래스형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): componentDidMount, componentDidUpdate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단계별로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정해진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생명주기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메서드를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현재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함수형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): useEffect Hook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하나로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단계를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처리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46700" y="1447800"/>
            <a:ext cx="114935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생명주기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(Lifecycle)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3276600" cy="38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F2521-A716-91D3-54CF-F3D3C6292FFF}"/>
              </a:ext>
            </a:extLst>
          </p:cNvPr>
          <p:cNvSpPr txBox="1"/>
          <p:nvPr/>
        </p:nvSpPr>
        <p:spPr>
          <a:xfrm>
            <a:off x="3261065" y="7505700"/>
            <a:ext cx="10007868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마운트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DOM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생성되고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Browser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상에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display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업데이트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: props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state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변경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부모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rendering,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강제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rendering ..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this.forceUpdate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언마운트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페이지에서 </a:t>
            </a:r>
            <a:r>
              <a:rPr lang="ko-KR" altLang="en-US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컨포넌트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사라짐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01297BF9-2623-7DC4-6DA3-06238393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193" y="2923190"/>
            <a:ext cx="10129194" cy="42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45100" y="1447800"/>
            <a:ext cx="11582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클래스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생명주기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메서드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3187700" cy="38100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570158"/>
              </p:ext>
            </p:extLst>
          </p:nvPr>
        </p:nvGraphicFramePr>
        <p:xfrm>
          <a:off x="1447800" y="3810000"/>
          <a:ext cx="15379700" cy="4864100"/>
        </p:xfrm>
        <a:graphic>
          <a:graphicData uri="http://schemas.openxmlformats.org/drawingml/2006/table">
            <a:tbl>
              <a:tblPr/>
              <a:tblGrid>
                <a:gridCol w="405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메서드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100" b="0" i="0" u="none" strike="noStrike">
                          <a:solidFill>
                            <a:srgbClr val="204F6E"/>
                          </a:solidFill>
                          <a:ea typeface="NanumGothicExtraBold"/>
                        </a:rPr>
                        <a:t>설명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constructor()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컴포넌트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생성자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.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가장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먼저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실행되며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state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초기화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등을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담당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render()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필수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메서드</a:t>
                      </a:r>
                      <a:endParaRPr lang="en-US" sz="110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this.props, this.state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를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참조해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React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요소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(JSX)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반환</a:t>
                      </a:r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componentDidMount()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첫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렌더링이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끝난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실행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.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외부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API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요청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라이브러리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연동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등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주로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비동기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작업을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처리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shouldComponentUpdate()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props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나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state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변경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시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, </a:t>
                      </a:r>
                      <a:r>
                        <a:rPr lang="ko-KR" sz="2000" b="0" i="0" u="none" strike="noStrike" dirty="0" err="1">
                          <a:solidFill>
                            <a:srgbClr val="00577E"/>
                          </a:solidFill>
                          <a:ea typeface="NanumGothic"/>
                        </a:rPr>
                        <a:t>리렌더링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여부를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결정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92130"/>
                        </a:lnSpc>
                      </a:pP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NanumGothic"/>
                        </a:rPr>
                        <a:t>true</a:t>
                      </a:r>
                      <a:r>
                        <a:rPr lang="ko-KR" sz="2000" b="0" i="0" u="none" strike="noStrike" dirty="0">
                          <a:solidFill>
                            <a:srgbClr val="FF0000"/>
                          </a:solidFill>
                          <a:ea typeface="NanumGothic"/>
                        </a:rPr>
                        <a:t>를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0000"/>
                          </a:solidFill>
                          <a:ea typeface="NanumGothic"/>
                        </a:rPr>
                        <a:t>반환해야만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0000"/>
                          </a:solidFill>
                          <a:ea typeface="NanumGothic"/>
                        </a:rPr>
                        <a:t>업데이트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FF0000"/>
                          </a:solidFill>
                          <a:ea typeface="NanumGothic"/>
                        </a:rPr>
                        <a:t>진행</a:t>
                      </a:r>
                      <a:r>
                        <a:rPr lang="en-US" sz="2000" b="0" i="0" u="none" strike="noStrike" dirty="0">
                          <a:solidFill>
                            <a:srgbClr val="FF0000"/>
                          </a:solidFill>
                          <a:latin typeface="NanumGothic"/>
                        </a:rPr>
                        <a:t> 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(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주로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최적화에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사용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componentDidUpdate()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리렌더링을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마치고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변화가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화면에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반영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후</a:t>
                      </a:r>
                      <a:r>
                        <a:rPr lang="en-US" sz="20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577E"/>
                          </a:solidFill>
                          <a:ea typeface="NanumGothic"/>
                        </a:rPr>
                        <a:t>호출</a:t>
                      </a:r>
                      <a:endParaRPr lang="en-US" sz="110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2100" b="0" i="0" u="none" strike="noStrike">
                          <a:solidFill>
                            <a:srgbClr val="00577E"/>
                          </a:solidFill>
                          <a:latin typeface="NanumGothic"/>
                        </a:rPr>
                        <a:t>componentWillUnmount()</a:t>
                      </a:r>
                      <a:endParaRPr lang="en-US" sz="1100"/>
                    </a:p>
                  </a:txBody>
                  <a:tcPr marL="19050" marR="19050" marT="19050" marB="19050" anchor="ctr">
                    <a:lnL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컴포넌트가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화면에서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사라지기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직전에</a:t>
                      </a:r>
                      <a:r>
                        <a:rPr lang="en-US" sz="2000" b="0" i="0" u="none" strike="noStrike" dirty="0">
                          <a:solidFill>
                            <a:srgbClr val="00577E"/>
                          </a:solidFill>
                          <a:latin typeface="NanumGothic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577E"/>
                          </a:solidFill>
                          <a:ea typeface="NanumGothic"/>
                        </a:rPr>
                        <a:t>호출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086" cap="flat" cmpd="sng" algn="ctr">
                      <a:solidFill>
                        <a:srgbClr val="0057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3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730500"/>
            <a:ext cx="15379700" cy="83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98600" y="3136900"/>
            <a:ext cx="5715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95500" y="29718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생명주기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메서드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B75A-D581-13A0-89A1-AC0E4DA68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DBC9B8C-27B9-0473-3265-66CB7388D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8C995768-0E7A-F1C7-E032-942B7655A1C6}"/>
              </a:ext>
            </a:extLst>
          </p:cNvPr>
          <p:cNvSpPr txBox="1"/>
          <p:nvPr/>
        </p:nvSpPr>
        <p:spPr>
          <a:xfrm>
            <a:off x="5245100" y="1447800"/>
            <a:ext cx="11582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클래스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컴포넌트의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생명주기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메서드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AB0999-899B-FEFC-A34B-382DDA97E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66A58D5-AB44-4CC1-D794-F8ED0B155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3187700" cy="381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0F3C61D-E4CA-FFC8-F50E-3629AE097228}"/>
              </a:ext>
            </a:extLst>
          </p:cNvPr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CA2FCDF-9477-948A-9B4E-E41CB1D12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730500"/>
            <a:ext cx="15379700" cy="838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23ACE4E-15E7-8E1E-45C3-0F3C319B9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98600" y="3136900"/>
            <a:ext cx="571500" cy="381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0C8D9FAD-5AE1-933E-CE67-A7893B7846BC}"/>
              </a:ext>
            </a:extLst>
          </p:cNvPr>
          <p:cNvSpPr txBox="1"/>
          <p:nvPr/>
        </p:nvSpPr>
        <p:spPr>
          <a:xfrm>
            <a:off x="2095500" y="29718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주요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생명주기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메서드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4084ED-6744-08BC-6E73-D06CA0F35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4350" y="4323693"/>
            <a:ext cx="7116168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81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229600" y="1447800"/>
            <a:ext cx="8610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클래스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생명주기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확인하기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61595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5651500"/>
            <a:ext cx="34417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368800"/>
            <a:ext cx="36322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4432300"/>
            <a:ext cx="4102100" cy="213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4457700"/>
            <a:ext cx="4089400" cy="2082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7700" y="5803900"/>
            <a:ext cx="33401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33400" y="4419600"/>
            <a:ext cx="3606800" cy="135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1600" y="6502400"/>
            <a:ext cx="3784600" cy="121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21800" y="6540500"/>
            <a:ext cx="3746500" cy="1219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7800" y="3213100"/>
            <a:ext cx="153797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498600" y="3619500"/>
            <a:ext cx="5715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95500" y="34417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예제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EF644F-1B5C-3140-6EFF-CA9432F070C1}"/>
              </a:ext>
            </a:extLst>
          </p:cNvPr>
          <p:cNvSpPr/>
          <p:nvPr/>
        </p:nvSpPr>
        <p:spPr>
          <a:xfrm>
            <a:off x="15163800" y="4914900"/>
            <a:ext cx="685800" cy="3937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15558E-AA16-3E41-EA6C-6E85C916E182}"/>
              </a:ext>
            </a:extLst>
          </p:cNvPr>
          <p:cNvSpPr/>
          <p:nvPr/>
        </p:nvSpPr>
        <p:spPr>
          <a:xfrm>
            <a:off x="10143140" y="4997450"/>
            <a:ext cx="1210660" cy="3937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FA33E0-5393-0772-3456-DCD47A6A0C1C}"/>
              </a:ext>
            </a:extLst>
          </p:cNvPr>
          <p:cNvSpPr/>
          <p:nvPr/>
        </p:nvSpPr>
        <p:spPr>
          <a:xfrm>
            <a:off x="7213600" y="5004238"/>
            <a:ext cx="787400" cy="3937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80800" y="1447800"/>
            <a:ext cx="53594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  </a:t>
            </a:r>
            <a:r>
              <a:rPr lang="en-US" sz="5800" b="0" i="0" u="none" strike="noStrike" dirty="0" err="1">
                <a:solidFill>
                  <a:srgbClr val="204F6E"/>
                </a:solidFill>
                <a:latin typeface="NanumGothicExtraBold"/>
              </a:rPr>
              <a:t>useEffect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()</a:t>
            </a:r>
            <a:r>
              <a:rPr lang="ko-KR" sz="5800" b="0" i="0" u="none" strike="noStrike" dirty="0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5800" b="0" i="0" u="none" strike="noStrike" dirty="0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94107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3200400"/>
            <a:ext cx="203200" cy="130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6611600" y="3200400"/>
            <a:ext cx="203200" cy="130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600" y="3302000"/>
            <a:ext cx="14706600" cy="111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5250"/>
              </a:lnSpc>
            </a:pP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"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이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컴포넌트는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렌더링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이후에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이런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부가적인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작업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(Side Effect)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을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수행해야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합니다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"</a:t>
            </a:r>
            <a:b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</a:b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라고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리액트에게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</a:t>
            </a:r>
            <a:r>
              <a:rPr lang="ko-KR" sz="2800" b="1" i="0" u="none" strike="noStrike">
                <a:solidFill>
                  <a:srgbClr val="204F6E"/>
                </a:solidFill>
                <a:ea typeface="NanumGothicBold"/>
              </a:rPr>
              <a:t>알려주는</a:t>
            </a:r>
            <a:r>
              <a:rPr lang="en-US" sz="2800" b="1" i="0" u="none" strike="noStrike">
                <a:solidFill>
                  <a:srgbClr val="204F6E"/>
                </a:solidFill>
                <a:latin typeface="NanumGothicBold"/>
              </a:rPr>
              <a:t> Hook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5626100"/>
            <a:ext cx="7607300" cy="2705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550400" y="6172200"/>
            <a:ext cx="3683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664700" y="6781800"/>
            <a:ext cx="67564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 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클래스형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componentDidMount, componentDidUpdate, componentWillUnmount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를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모두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합쳐놓은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강력한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기능을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제공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56800" y="5943600"/>
            <a:ext cx="6045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기능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0500" y="5626100"/>
            <a:ext cx="7137400" cy="2705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63700" y="6172200"/>
            <a:ext cx="368300" cy="3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78000" y="6781800"/>
            <a:ext cx="65532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컴포넌트의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주된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역할인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'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'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외의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모든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작업</a:t>
            </a:r>
          </a:p>
          <a:p>
            <a:pPr marL="342900" lvl="0" indent="-342900" algn="l">
              <a:lnSpc>
                <a:spcPct val="149400"/>
              </a:lnSpc>
              <a:buClr>
                <a:srgbClr val="204F6E"/>
              </a:buClr>
              <a:buFont typeface="Arial"/>
              <a:buChar char="●"/>
            </a:pP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예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: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서버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API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호출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setInterval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설정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외부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라이브러리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연동</a:t>
            </a:r>
            <a:r>
              <a:rPr lang="en-US" sz="19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1900" b="0" i="0" u="none" strike="noStrike">
                <a:solidFill>
                  <a:srgbClr val="204F6E"/>
                </a:solidFill>
                <a:ea typeface="NanumGothic"/>
              </a:rPr>
              <a:t>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70100" y="5943600"/>
            <a:ext cx="5067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사이드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이펙트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(Side Effect)</a:t>
            </a:r>
            <a:r>
              <a:rPr lang="ko-KR" sz="3000" b="0" i="0" u="none" strike="noStrike">
                <a:solidFill>
                  <a:srgbClr val="204F6E"/>
                </a:solidFill>
                <a:ea typeface="NanumGothicExtraBold"/>
              </a:rPr>
              <a:t>란</a:t>
            </a:r>
            <a:r>
              <a:rPr lang="en-US" sz="30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26200" y="1447800"/>
            <a:ext cx="10414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useEffect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사용법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의존성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356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149600"/>
            <a:ext cx="153797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3365500"/>
            <a:ext cx="393700" cy="558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25700" y="3492500"/>
            <a:ext cx="1174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useEffect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번째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인자인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'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의존성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(Dependency Array)'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따라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실행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시점이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결정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400" y="6324600"/>
            <a:ext cx="76581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07500" y="6731000"/>
            <a:ext cx="5715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17100" y="6565900"/>
            <a:ext cx="5803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패턴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1: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매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렌더링마다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실행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의존성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생략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1800" y="7454900"/>
            <a:ext cx="74549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렌더링될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때마다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항상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실행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4826000"/>
            <a:ext cx="7112000" cy="3441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51816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100" y="51816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" y="5181600"/>
            <a:ext cx="254000" cy="254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90700" y="5867400"/>
            <a:ext cx="64897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useEffect(() =&gt; { console.log("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렌더링될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때마다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실행됨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"); });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26200" y="1447800"/>
            <a:ext cx="10414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useEffect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사용법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의존성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356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149600"/>
            <a:ext cx="153797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3365500"/>
            <a:ext cx="393700" cy="558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25700" y="3492500"/>
            <a:ext cx="1174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useEffect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번째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인자인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'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의존성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(Dependency Array)'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따라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실행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시점이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결정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400" y="6324600"/>
            <a:ext cx="76581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07500" y="6731000"/>
            <a:ext cx="5715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17100" y="6565900"/>
            <a:ext cx="5803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패턴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2: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마운트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시에만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실행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빈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[])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1800" y="7454900"/>
            <a:ext cx="7454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첫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번째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(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마운트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시에만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번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실행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(componentDidMount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동일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4826000"/>
            <a:ext cx="7112000" cy="3441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51816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100" y="51816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" y="5181600"/>
            <a:ext cx="254000" cy="254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90700" y="5867400"/>
            <a:ext cx="6489700" cy="27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useEffect(() =&gt; { console.log("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처음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화면에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나타날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때만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실행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"); }, []);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26200" y="1447800"/>
            <a:ext cx="104140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useEffect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사용법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의존성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17700"/>
            <a:ext cx="43561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149600"/>
            <a:ext cx="15379700" cy="977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3365500"/>
            <a:ext cx="393700" cy="558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25700" y="3492500"/>
            <a:ext cx="117475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useEffect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번째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인자인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'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의존성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배열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(Dependency Array)'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따라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실행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시점이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ExtraBold"/>
              </a:rPr>
              <a:t>결정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400" y="6324600"/>
            <a:ext cx="7658100" cy="83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207500" y="6731000"/>
            <a:ext cx="5715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17100" y="6565900"/>
            <a:ext cx="5803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패턴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3: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특정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값이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변경될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때만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실행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 ([value])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21800" y="7454900"/>
            <a:ext cx="74549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026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첫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렌더링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그리고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의존성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배열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안의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value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변경될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때마다</a:t>
            </a:r>
          </a:p>
          <a:p>
            <a:pPr lvl="0" algn="l">
              <a:lnSpc>
                <a:spcPct val="140269"/>
              </a:lnSpc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실행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(componentDidUpdate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유사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4826000"/>
            <a:ext cx="7112000" cy="3441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5181600"/>
            <a:ext cx="2540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100" y="51816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0300" y="5181600"/>
            <a:ext cx="254000" cy="254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90700" y="5867400"/>
            <a:ext cx="64897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useEffect(() =&gt; { console.log(`count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가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800" b="0" i="0" u="none" strike="noStrike" spc="-100">
                <a:solidFill>
                  <a:srgbClr val="EEEEEE"/>
                </a:solidFill>
                <a:ea typeface="NanumGothic"/>
              </a:rPr>
              <a:t>변경되었습니다</a:t>
            </a:r>
            <a:r>
              <a:rPr lang="en-US" sz="1800" b="0" i="0" u="none" strike="noStrike" spc="-100">
                <a:solidFill>
                  <a:srgbClr val="EEEEEE"/>
                </a:solidFill>
                <a:latin typeface="NanumGothic"/>
              </a:rPr>
              <a:t>: ${count}`); }, [count]);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17094200" cy="882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78600" y="1447800"/>
            <a:ext cx="102489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  useEffect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의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</a:t>
            </a:r>
            <a:r>
              <a:rPr lang="ko-KR" sz="5800" b="0" i="0" u="none" strike="noStrike">
                <a:solidFill>
                  <a:srgbClr val="204F6E"/>
                </a:solidFill>
                <a:ea typeface="NanumGothicExtraBold"/>
              </a:rPr>
              <a:t>뒷정리</a:t>
            </a:r>
            <a:r>
              <a:rPr lang="en-US" sz="5800" b="0" i="0" u="none" strike="noStrike">
                <a:solidFill>
                  <a:srgbClr val="204F6E"/>
                </a:solidFill>
                <a:latin typeface="NanumGothicExtraBold"/>
              </a:rPr>
              <a:t> (Cleanup)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498600"/>
            <a:ext cx="762000" cy="66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917700"/>
            <a:ext cx="4521200" cy="38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85900" y="1714500"/>
            <a:ext cx="673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04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100" y="4635500"/>
            <a:ext cx="75311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47200" y="5029200"/>
            <a:ext cx="5715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56800" y="4864100"/>
            <a:ext cx="449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5329"/>
              </a:lnSpc>
            </a:pP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cleanup </a:t>
            </a:r>
            <a:r>
              <a:rPr lang="ko-KR" sz="2300" b="0" i="0" u="none" strike="noStrike">
                <a:solidFill>
                  <a:srgbClr val="204F6E"/>
                </a:solidFill>
                <a:ea typeface="NanumGothicExtraBold"/>
              </a:rPr>
              <a:t>함수란</a:t>
            </a:r>
            <a:r>
              <a:rPr lang="en-US" sz="2300" b="0" i="0" u="none" strike="noStrike">
                <a:solidFill>
                  <a:srgbClr val="204F6E"/>
                </a:solidFill>
                <a:latin typeface="NanumGothicExtraBold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3900" y="5753100"/>
            <a:ext cx="72771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useEffect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의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return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값으로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전달하는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리액트는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함수를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컴포넌트가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"/>
              </a:rPr>
              <a:t>사라지기</a:t>
            </a:r>
            <a:r>
              <a:rPr lang="en-US" sz="2100" b="0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highlight>
                  <a:srgbClr val="DCE6EF"/>
                </a:highlight>
                <a:ea typeface="NanumGothic"/>
              </a:rPr>
              <a:t>직전</a:t>
            </a:r>
            <a:r>
              <a:rPr lang="en-US" sz="2100" b="0" i="0" u="none" strike="noStrike">
                <a:solidFill>
                  <a:srgbClr val="204F6E"/>
                </a:solidFill>
                <a:highlight>
                  <a:srgbClr val="DCE6EF"/>
                </a:highlight>
                <a:latin typeface="NanumGothic"/>
              </a:rPr>
              <a:t>(Unmount)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에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호출하여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'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뒷정리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'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작업을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수행</a:t>
            </a:r>
          </a:p>
          <a:p>
            <a:pPr marL="342900" lvl="0" indent="-342900" algn="l">
              <a:lnSpc>
                <a:spcPct val="140269"/>
              </a:lnSpc>
              <a:buClr>
                <a:srgbClr val="204F6E"/>
              </a:buClr>
              <a:buFont typeface="Arial"/>
              <a:buChar char="●"/>
            </a:pP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주요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용도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: setInterval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해제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,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이벤트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리스너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제거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등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메모리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누수를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방지하기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위해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필수적으로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사용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(componentWillUnmount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와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 </a:t>
            </a:r>
            <a:r>
              <a:rPr lang="ko-KR" sz="2100" b="0" i="0" u="none" strike="noStrike">
                <a:solidFill>
                  <a:srgbClr val="204F6E"/>
                </a:solidFill>
                <a:ea typeface="NanumGothic"/>
              </a:rPr>
              <a:t>동일</a:t>
            </a:r>
            <a:r>
              <a:rPr lang="en-US" sz="2100" b="0" i="0" u="none" strike="noStrike">
                <a:solidFill>
                  <a:srgbClr val="204F6E"/>
                </a:solidFill>
                <a:latin typeface="NanumGothic"/>
              </a:rPr>
              <a:t>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4394200"/>
            <a:ext cx="7213600" cy="3962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27200" y="4927600"/>
            <a:ext cx="6705600" cy="250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useEffect(() =&gt; {</a:t>
            </a: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  const timerId = setInterval(() =&gt; { console.log('Tick'); }, 1000);</a:t>
            </a: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  // Cleanup </a:t>
            </a:r>
            <a:r>
              <a:rPr lang="ko-KR" sz="1900" b="0" i="0" u="none" strike="noStrike" spc="-100">
                <a:solidFill>
                  <a:srgbClr val="EEEEEE"/>
                </a:solidFill>
                <a:ea typeface="NanumGothic"/>
              </a:rPr>
              <a:t>함수</a:t>
            </a: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 </a:t>
            </a:r>
            <a:r>
              <a:rPr lang="ko-KR" sz="1900" b="0" i="0" u="none" strike="noStrike" spc="-100">
                <a:solidFill>
                  <a:srgbClr val="EEEEEE"/>
                </a:solidFill>
                <a:ea typeface="NanumGothic"/>
              </a:rPr>
              <a:t>반환</a:t>
            </a: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  return () =&gt; { clearInterval(timerId); };</a:t>
            </a:r>
          </a:p>
          <a:p>
            <a:pPr lvl="0" algn="l">
              <a:lnSpc>
                <a:spcPct val="149400"/>
              </a:lnSpc>
            </a:pPr>
            <a:r>
              <a:rPr lang="en-US" sz="1900" b="0" i="0" u="none" strike="noStrike" spc="-100">
                <a:solidFill>
                  <a:srgbClr val="EEEEEE"/>
                </a:solidFill>
                <a:latin typeface="NanumGothic"/>
              </a:rPr>
              <a:t>}, []);</a:t>
            </a:r>
          </a:p>
          <a:p>
            <a:pPr lvl="0" algn="l">
              <a:lnSpc>
                <a:spcPct val="149400"/>
              </a:lnSpc>
            </a:pPr>
            <a:endParaRPr lang="en-US" sz="1900" b="0" i="0" u="none" strike="noStrike" spc="-100">
              <a:solidFill>
                <a:srgbClr val="EEEEEE"/>
              </a:solidFill>
              <a:latin typeface="Nanum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13193</Words>
  <Application>Microsoft Office PowerPoint</Application>
  <PresentationFormat>사용자 지정</PresentationFormat>
  <Paragraphs>2208</Paragraphs>
  <Slides>179</Slides>
  <Notes>44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179</vt:i4>
      </vt:variant>
    </vt:vector>
  </HeadingPairs>
  <TitlesOfParts>
    <vt:vector size="198" baseType="lpstr">
      <vt:lpstr>Wingdings</vt:lpstr>
      <vt:lpstr>나눔고딕 Light</vt:lpstr>
      <vt:lpstr>맑은 고딕</vt:lpstr>
      <vt:lpstr>Consolas</vt:lpstr>
      <vt:lpstr>Calibri</vt:lpstr>
      <vt:lpstr>HY견명조</vt:lpstr>
      <vt:lpstr>Arial</vt:lpstr>
      <vt:lpstr>나눔고딕</vt:lpstr>
      <vt:lpstr>Pretendard SemiBold</vt:lpstr>
      <vt:lpstr>NanumGothicBold</vt:lpstr>
      <vt:lpstr>NanumGothicExtraBold</vt:lpstr>
      <vt:lpstr>Pretendard Regular</vt:lpstr>
      <vt:lpstr>나눔고딕</vt:lpstr>
      <vt:lpstr>HY헤드라인M</vt:lpstr>
      <vt:lpstr>CookieRun Regular</vt:lpstr>
      <vt:lpstr>Pretendard Bold</vt:lpstr>
      <vt:lpstr>Microsoft GothicNeo</vt:lpstr>
      <vt:lpstr>Office Theme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아카데미006 퍼스트존</cp:lastModifiedBy>
  <cp:revision>110</cp:revision>
  <dcterms:created xsi:type="dcterms:W3CDTF">2006-08-16T00:00:00Z</dcterms:created>
  <dcterms:modified xsi:type="dcterms:W3CDTF">2025-07-14T23:55:41Z</dcterms:modified>
</cp:coreProperties>
</file>